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  <p:sldMasterId id="2147483684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5143500" type="screen16x9"/>
  <p:notesSz cx="6858000" cy="9144000"/>
  <p:embeddedFontLst>
    <p:embeddedFont>
      <p:font typeface="Barlow Medium" panose="020F0502020204030204" pitchFamily="34" charset="0"/>
      <p:regular r:id="rId16"/>
      <p:bold r:id="rId17"/>
      <p:italic r:id="rId18"/>
      <p:boldItalic r:id="rId19"/>
    </p:embeddedFont>
    <p:embeddedFont>
      <p:font typeface="Open Sans" panose="020B0606030504020204" pitchFamily="34" charset="0"/>
      <p:regular r:id="rId20"/>
      <p:bold r:id="rId21"/>
      <p:italic r:id="rId22"/>
      <p:boldItalic r:id="rId23"/>
    </p:embeddedFont>
    <p:embeddedFont>
      <p:font typeface="Prompt" pitchFamily="2" charset="-34"/>
      <p:regular r:id="rId24"/>
      <p:bold r:id="rId25"/>
      <p:italic r:id="rId26"/>
      <p:boldItalic r:id="rId27"/>
    </p:embeddedFont>
    <p:embeddedFont>
      <p:font typeface="Questrial" pitchFamily="2" charset="77"/>
      <p:regular r:id="rId28"/>
    </p:embeddedFont>
    <p:embeddedFont>
      <p:font typeface="Rubik" pitchFamily="2" charset="-79"/>
      <p:regular r:id="rId29"/>
      <p:bold r:id="rId30"/>
      <p:italic r:id="rId31"/>
      <p:boldItalic r:id="rId32"/>
    </p:embeddedFont>
    <p:embeddedFont>
      <p:font typeface="Work Sans ExtraBold" panose="020F0502020204030204" pitchFamily="34" charset="0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88C9012-98DE-44D7-A648-14E099C4C39C}">
  <a:tblStyle styleId="{D88C9012-98DE-44D7-A648-14E099C4C39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97"/>
    <p:restoredTop sz="94626"/>
  </p:normalViewPr>
  <p:slideViewPr>
    <p:cSldViewPr snapToGrid="0">
      <p:cViewPr varScale="1">
        <p:scale>
          <a:sx n="155" d="100"/>
          <a:sy n="155" d="100"/>
        </p:scale>
        <p:origin x="100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tableStyles" Target="tableStyles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2d46239daf_0_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2d46239daf_0_4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MSPs during your QBRs: Fill out this scorecard to assess your customer’s current security gaps, and recommend Blumira’s paid editions to help fill the gaps.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2d46239daf_0_6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12d46239daf_0_6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30ba81dbf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130ba81dbf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30ba81dbf5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130ba81dbf5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34254aa22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134254aa22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2d46239daf_0_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12d46239daf_0_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2d46239daf_0_4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12d46239daf_0_4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2d46239daf_0_5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12d46239daf_0_5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2d46239daf_0_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12d46239daf_0_5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2d46239daf_0_5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12d46239daf_0_5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2d46239daf_0_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12d46239daf_0_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2d46239daf_0_6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12d46239daf_0_6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CUSTOM_7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597417" y="2732367"/>
            <a:ext cx="51672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Prompt"/>
              <a:buNone/>
              <a:defRPr sz="5500" b="1">
                <a:solidFill>
                  <a:schemeClr val="lt2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604284" y="4018467"/>
            <a:ext cx="41214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>
                <a:solidFill>
                  <a:schemeClr val="lt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pic>
        <p:nvPicPr>
          <p:cNvPr id="57" name="Google Shape;57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18225" y="4702300"/>
            <a:ext cx="861376" cy="19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2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ctrTitle"/>
          </p:nvPr>
        </p:nvSpPr>
        <p:spPr>
          <a:xfrm>
            <a:off x="1053498" y="1810338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mpt"/>
              <a:buNone/>
              <a:defRPr sz="12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mpt"/>
              <a:buNone/>
              <a:defRPr sz="12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mpt"/>
              <a:buNone/>
              <a:defRPr sz="12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mpt"/>
              <a:buNone/>
              <a:defRPr sz="12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mpt"/>
              <a:buNone/>
              <a:defRPr sz="12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mpt"/>
              <a:buNone/>
              <a:defRPr sz="12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mpt"/>
              <a:buNone/>
              <a:defRPr sz="12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mpt"/>
              <a:buNone/>
              <a:defRPr sz="12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ubTitle" idx="1"/>
          </p:nvPr>
        </p:nvSpPr>
        <p:spPr>
          <a:xfrm>
            <a:off x="1053498" y="2311111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title" idx="2" hasCustomPrompt="1"/>
          </p:nvPr>
        </p:nvSpPr>
        <p:spPr>
          <a:xfrm>
            <a:off x="1053498" y="1384648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Work Sans ExtraBold"/>
              <a:buNone/>
              <a:defRPr sz="4800">
                <a:solidFill>
                  <a:srgbClr val="000000"/>
                </a:solidFill>
                <a:latin typeface="Work Sans ExtraBold"/>
                <a:ea typeface="Work Sans ExtraBold"/>
                <a:cs typeface="Work Sans ExtraBold"/>
                <a:sym typeface="Work Sans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Work Sans ExtraBold"/>
              <a:buNone/>
              <a:defRPr sz="4800">
                <a:solidFill>
                  <a:srgbClr val="000000"/>
                </a:solidFill>
                <a:latin typeface="Work Sans ExtraBold"/>
                <a:ea typeface="Work Sans ExtraBold"/>
                <a:cs typeface="Work Sans ExtraBold"/>
                <a:sym typeface="Work Sans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Work Sans ExtraBold"/>
              <a:buNone/>
              <a:defRPr sz="4800">
                <a:solidFill>
                  <a:srgbClr val="000000"/>
                </a:solidFill>
                <a:latin typeface="Work Sans ExtraBold"/>
                <a:ea typeface="Work Sans ExtraBold"/>
                <a:cs typeface="Work Sans ExtraBold"/>
                <a:sym typeface="Work Sans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Work Sans ExtraBold"/>
              <a:buNone/>
              <a:defRPr sz="4800">
                <a:solidFill>
                  <a:srgbClr val="000000"/>
                </a:solidFill>
                <a:latin typeface="Work Sans ExtraBold"/>
                <a:ea typeface="Work Sans ExtraBold"/>
                <a:cs typeface="Work Sans ExtraBold"/>
                <a:sym typeface="Work Sans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Work Sans ExtraBold"/>
              <a:buNone/>
              <a:defRPr sz="4800">
                <a:solidFill>
                  <a:srgbClr val="000000"/>
                </a:solidFill>
                <a:latin typeface="Work Sans ExtraBold"/>
                <a:ea typeface="Work Sans ExtraBold"/>
                <a:cs typeface="Work Sans ExtraBold"/>
                <a:sym typeface="Work Sans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Work Sans ExtraBold"/>
              <a:buNone/>
              <a:defRPr sz="4800">
                <a:solidFill>
                  <a:srgbClr val="000000"/>
                </a:solidFill>
                <a:latin typeface="Work Sans ExtraBold"/>
                <a:ea typeface="Work Sans ExtraBold"/>
                <a:cs typeface="Work Sans ExtraBold"/>
                <a:sym typeface="Work Sans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Work Sans ExtraBold"/>
              <a:buNone/>
              <a:defRPr sz="4800">
                <a:solidFill>
                  <a:srgbClr val="000000"/>
                </a:solidFill>
                <a:latin typeface="Work Sans ExtraBold"/>
                <a:ea typeface="Work Sans ExtraBold"/>
                <a:cs typeface="Work Sans ExtraBold"/>
                <a:sym typeface="Work Sans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Work Sans ExtraBold"/>
              <a:buNone/>
              <a:defRPr sz="4800">
                <a:solidFill>
                  <a:srgbClr val="000000"/>
                </a:solidFill>
                <a:latin typeface="Work Sans ExtraBold"/>
                <a:ea typeface="Work Sans ExtraBold"/>
                <a:cs typeface="Work Sans ExtraBold"/>
                <a:sym typeface="Work Sans ExtraBold"/>
              </a:defRPr>
            </a:lvl9pPr>
          </a:lstStyle>
          <a:p>
            <a:r>
              <a:t>xx%</a:t>
            </a:r>
          </a:p>
        </p:txBody>
      </p:sp>
      <p:sp>
        <p:nvSpPr>
          <p:cNvPr id="62" name="Google Shape;62;p15"/>
          <p:cNvSpPr txBox="1">
            <a:spLocks noGrp="1"/>
          </p:cNvSpPr>
          <p:nvPr>
            <p:ph type="ctrTitle" idx="3"/>
          </p:nvPr>
        </p:nvSpPr>
        <p:spPr>
          <a:xfrm>
            <a:off x="2834737" y="1810338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mpt"/>
              <a:buNone/>
              <a:defRPr sz="12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mpt"/>
              <a:buNone/>
              <a:defRPr sz="12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mpt"/>
              <a:buNone/>
              <a:defRPr sz="12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mpt"/>
              <a:buNone/>
              <a:defRPr sz="12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mpt"/>
              <a:buNone/>
              <a:defRPr sz="12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mpt"/>
              <a:buNone/>
              <a:defRPr sz="12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mpt"/>
              <a:buNone/>
              <a:defRPr sz="12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mpt"/>
              <a:buNone/>
              <a:defRPr sz="12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ubTitle" idx="4"/>
          </p:nvPr>
        </p:nvSpPr>
        <p:spPr>
          <a:xfrm>
            <a:off x="2834737" y="2311111"/>
            <a:ext cx="19767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title" idx="5" hasCustomPrompt="1"/>
          </p:nvPr>
        </p:nvSpPr>
        <p:spPr>
          <a:xfrm>
            <a:off x="2834737" y="1384648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Work Sans ExtraBold"/>
              <a:buNone/>
              <a:defRPr sz="4800">
                <a:solidFill>
                  <a:srgbClr val="000000"/>
                </a:solidFill>
                <a:latin typeface="Work Sans ExtraBold"/>
                <a:ea typeface="Work Sans ExtraBold"/>
                <a:cs typeface="Work Sans ExtraBold"/>
                <a:sym typeface="Work Sans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Work Sans ExtraBold"/>
              <a:buNone/>
              <a:defRPr sz="4800">
                <a:solidFill>
                  <a:srgbClr val="000000"/>
                </a:solidFill>
                <a:latin typeface="Work Sans ExtraBold"/>
                <a:ea typeface="Work Sans ExtraBold"/>
                <a:cs typeface="Work Sans ExtraBold"/>
                <a:sym typeface="Work Sans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Work Sans ExtraBold"/>
              <a:buNone/>
              <a:defRPr sz="4800">
                <a:solidFill>
                  <a:srgbClr val="000000"/>
                </a:solidFill>
                <a:latin typeface="Work Sans ExtraBold"/>
                <a:ea typeface="Work Sans ExtraBold"/>
                <a:cs typeface="Work Sans ExtraBold"/>
                <a:sym typeface="Work Sans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Work Sans ExtraBold"/>
              <a:buNone/>
              <a:defRPr sz="4800">
                <a:solidFill>
                  <a:srgbClr val="000000"/>
                </a:solidFill>
                <a:latin typeface="Work Sans ExtraBold"/>
                <a:ea typeface="Work Sans ExtraBold"/>
                <a:cs typeface="Work Sans ExtraBold"/>
                <a:sym typeface="Work Sans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Work Sans ExtraBold"/>
              <a:buNone/>
              <a:defRPr sz="4800">
                <a:solidFill>
                  <a:srgbClr val="000000"/>
                </a:solidFill>
                <a:latin typeface="Work Sans ExtraBold"/>
                <a:ea typeface="Work Sans ExtraBold"/>
                <a:cs typeface="Work Sans ExtraBold"/>
                <a:sym typeface="Work Sans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Work Sans ExtraBold"/>
              <a:buNone/>
              <a:defRPr sz="4800">
                <a:solidFill>
                  <a:srgbClr val="000000"/>
                </a:solidFill>
                <a:latin typeface="Work Sans ExtraBold"/>
                <a:ea typeface="Work Sans ExtraBold"/>
                <a:cs typeface="Work Sans ExtraBold"/>
                <a:sym typeface="Work Sans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Work Sans ExtraBold"/>
              <a:buNone/>
              <a:defRPr sz="4800">
                <a:solidFill>
                  <a:srgbClr val="000000"/>
                </a:solidFill>
                <a:latin typeface="Work Sans ExtraBold"/>
                <a:ea typeface="Work Sans ExtraBold"/>
                <a:cs typeface="Work Sans ExtraBold"/>
                <a:sym typeface="Work Sans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Work Sans ExtraBold"/>
              <a:buNone/>
              <a:defRPr sz="4800">
                <a:solidFill>
                  <a:srgbClr val="000000"/>
                </a:solidFill>
                <a:latin typeface="Work Sans ExtraBold"/>
                <a:ea typeface="Work Sans ExtraBold"/>
                <a:cs typeface="Work Sans ExtraBold"/>
                <a:sym typeface="Work Sans ExtraBold"/>
              </a:defRPr>
            </a:lvl9pPr>
          </a:lstStyle>
          <a:p>
            <a:r>
              <a:t>xx%</a:t>
            </a:r>
          </a:p>
        </p:txBody>
      </p:sp>
      <p:sp>
        <p:nvSpPr>
          <p:cNvPr id="65" name="Google Shape;65;p15"/>
          <p:cNvSpPr txBox="1">
            <a:spLocks noGrp="1"/>
          </p:cNvSpPr>
          <p:nvPr>
            <p:ph type="ctrTitle" idx="6"/>
          </p:nvPr>
        </p:nvSpPr>
        <p:spPr>
          <a:xfrm>
            <a:off x="4615975" y="1810338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mpt"/>
              <a:buNone/>
              <a:defRPr sz="12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mpt"/>
              <a:buNone/>
              <a:defRPr sz="12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mpt"/>
              <a:buNone/>
              <a:defRPr sz="12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mpt"/>
              <a:buNone/>
              <a:defRPr sz="12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mpt"/>
              <a:buNone/>
              <a:defRPr sz="12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mpt"/>
              <a:buNone/>
              <a:defRPr sz="12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mpt"/>
              <a:buNone/>
              <a:defRPr sz="12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mpt"/>
              <a:buNone/>
              <a:defRPr sz="12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ubTitle" idx="7"/>
          </p:nvPr>
        </p:nvSpPr>
        <p:spPr>
          <a:xfrm>
            <a:off x="4615975" y="2311111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title" idx="8" hasCustomPrompt="1"/>
          </p:nvPr>
        </p:nvSpPr>
        <p:spPr>
          <a:xfrm>
            <a:off x="4615975" y="1384648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Work Sans ExtraBold"/>
              <a:buNone/>
              <a:defRPr sz="4800">
                <a:solidFill>
                  <a:srgbClr val="000000"/>
                </a:solidFill>
                <a:latin typeface="Work Sans ExtraBold"/>
                <a:ea typeface="Work Sans ExtraBold"/>
                <a:cs typeface="Work Sans ExtraBold"/>
                <a:sym typeface="Work Sans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Work Sans ExtraBold"/>
              <a:buNone/>
              <a:defRPr sz="4800">
                <a:solidFill>
                  <a:srgbClr val="000000"/>
                </a:solidFill>
                <a:latin typeface="Work Sans ExtraBold"/>
                <a:ea typeface="Work Sans ExtraBold"/>
                <a:cs typeface="Work Sans ExtraBold"/>
                <a:sym typeface="Work Sans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Work Sans ExtraBold"/>
              <a:buNone/>
              <a:defRPr sz="4800">
                <a:solidFill>
                  <a:srgbClr val="000000"/>
                </a:solidFill>
                <a:latin typeface="Work Sans ExtraBold"/>
                <a:ea typeface="Work Sans ExtraBold"/>
                <a:cs typeface="Work Sans ExtraBold"/>
                <a:sym typeface="Work Sans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Work Sans ExtraBold"/>
              <a:buNone/>
              <a:defRPr sz="4800">
                <a:solidFill>
                  <a:srgbClr val="000000"/>
                </a:solidFill>
                <a:latin typeface="Work Sans ExtraBold"/>
                <a:ea typeface="Work Sans ExtraBold"/>
                <a:cs typeface="Work Sans ExtraBold"/>
                <a:sym typeface="Work Sans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Work Sans ExtraBold"/>
              <a:buNone/>
              <a:defRPr sz="4800">
                <a:solidFill>
                  <a:srgbClr val="000000"/>
                </a:solidFill>
                <a:latin typeface="Work Sans ExtraBold"/>
                <a:ea typeface="Work Sans ExtraBold"/>
                <a:cs typeface="Work Sans ExtraBold"/>
                <a:sym typeface="Work Sans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Work Sans ExtraBold"/>
              <a:buNone/>
              <a:defRPr sz="4800">
                <a:solidFill>
                  <a:srgbClr val="000000"/>
                </a:solidFill>
                <a:latin typeface="Work Sans ExtraBold"/>
                <a:ea typeface="Work Sans ExtraBold"/>
                <a:cs typeface="Work Sans ExtraBold"/>
                <a:sym typeface="Work Sans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Work Sans ExtraBold"/>
              <a:buNone/>
              <a:defRPr sz="4800">
                <a:solidFill>
                  <a:srgbClr val="000000"/>
                </a:solidFill>
                <a:latin typeface="Work Sans ExtraBold"/>
                <a:ea typeface="Work Sans ExtraBold"/>
                <a:cs typeface="Work Sans ExtraBold"/>
                <a:sym typeface="Work Sans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Work Sans ExtraBold"/>
              <a:buNone/>
              <a:defRPr sz="4800">
                <a:solidFill>
                  <a:srgbClr val="000000"/>
                </a:solidFill>
                <a:latin typeface="Work Sans ExtraBold"/>
                <a:ea typeface="Work Sans ExtraBold"/>
                <a:cs typeface="Work Sans ExtraBold"/>
                <a:sym typeface="Work Sans ExtraBold"/>
              </a:defRPr>
            </a:lvl9pPr>
          </a:lstStyle>
          <a:p>
            <a:r>
              <a:t>xx%</a:t>
            </a:r>
          </a:p>
        </p:txBody>
      </p:sp>
      <p:sp>
        <p:nvSpPr>
          <p:cNvPr id="68" name="Google Shape;68;p15"/>
          <p:cNvSpPr txBox="1">
            <a:spLocks noGrp="1"/>
          </p:cNvSpPr>
          <p:nvPr>
            <p:ph type="ctrTitle" idx="9"/>
          </p:nvPr>
        </p:nvSpPr>
        <p:spPr>
          <a:xfrm>
            <a:off x="723600" y="340212"/>
            <a:ext cx="76968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0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ctrTitle" idx="13"/>
          </p:nvPr>
        </p:nvSpPr>
        <p:spPr>
          <a:xfrm>
            <a:off x="6397214" y="1810338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mpt"/>
              <a:buNone/>
              <a:defRPr sz="12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mpt"/>
              <a:buNone/>
              <a:defRPr sz="12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mpt"/>
              <a:buNone/>
              <a:defRPr sz="12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mpt"/>
              <a:buNone/>
              <a:defRPr sz="12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mpt"/>
              <a:buNone/>
              <a:defRPr sz="12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mpt"/>
              <a:buNone/>
              <a:defRPr sz="12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mpt"/>
              <a:buNone/>
              <a:defRPr sz="12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mpt"/>
              <a:buNone/>
              <a:defRPr sz="12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ubTitle" idx="14"/>
          </p:nvPr>
        </p:nvSpPr>
        <p:spPr>
          <a:xfrm>
            <a:off x="6397214" y="2311111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title" idx="15" hasCustomPrompt="1"/>
          </p:nvPr>
        </p:nvSpPr>
        <p:spPr>
          <a:xfrm>
            <a:off x="6397214" y="1384648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Work Sans ExtraBold"/>
              <a:buNone/>
              <a:defRPr sz="4800">
                <a:solidFill>
                  <a:srgbClr val="000000"/>
                </a:solidFill>
                <a:latin typeface="Work Sans ExtraBold"/>
                <a:ea typeface="Work Sans ExtraBold"/>
                <a:cs typeface="Work Sans ExtraBold"/>
                <a:sym typeface="Work Sans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Work Sans ExtraBold"/>
              <a:buNone/>
              <a:defRPr sz="4800">
                <a:solidFill>
                  <a:srgbClr val="000000"/>
                </a:solidFill>
                <a:latin typeface="Work Sans ExtraBold"/>
                <a:ea typeface="Work Sans ExtraBold"/>
                <a:cs typeface="Work Sans ExtraBold"/>
                <a:sym typeface="Work Sans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Work Sans ExtraBold"/>
              <a:buNone/>
              <a:defRPr sz="4800">
                <a:solidFill>
                  <a:srgbClr val="000000"/>
                </a:solidFill>
                <a:latin typeface="Work Sans ExtraBold"/>
                <a:ea typeface="Work Sans ExtraBold"/>
                <a:cs typeface="Work Sans ExtraBold"/>
                <a:sym typeface="Work Sans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Work Sans ExtraBold"/>
              <a:buNone/>
              <a:defRPr sz="4800">
                <a:solidFill>
                  <a:srgbClr val="000000"/>
                </a:solidFill>
                <a:latin typeface="Work Sans ExtraBold"/>
                <a:ea typeface="Work Sans ExtraBold"/>
                <a:cs typeface="Work Sans ExtraBold"/>
                <a:sym typeface="Work Sans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Work Sans ExtraBold"/>
              <a:buNone/>
              <a:defRPr sz="4800">
                <a:solidFill>
                  <a:srgbClr val="000000"/>
                </a:solidFill>
                <a:latin typeface="Work Sans ExtraBold"/>
                <a:ea typeface="Work Sans ExtraBold"/>
                <a:cs typeface="Work Sans ExtraBold"/>
                <a:sym typeface="Work Sans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Work Sans ExtraBold"/>
              <a:buNone/>
              <a:defRPr sz="4800">
                <a:solidFill>
                  <a:srgbClr val="000000"/>
                </a:solidFill>
                <a:latin typeface="Work Sans ExtraBold"/>
                <a:ea typeface="Work Sans ExtraBold"/>
                <a:cs typeface="Work Sans ExtraBold"/>
                <a:sym typeface="Work Sans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Work Sans ExtraBold"/>
              <a:buNone/>
              <a:defRPr sz="4800">
                <a:solidFill>
                  <a:srgbClr val="000000"/>
                </a:solidFill>
                <a:latin typeface="Work Sans ExtraBold"/>
                <a:ea typeface="Work Sans ExtraBold"/>
                <a:cs typeface="Work Sans ExtraBold"/>
                <a:sym typeface="Work Sans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Work Sans ExtraBold"/>
              <a:buNone/>
              <a:defRPr sz="4800">
                <a:solidFill>
                  <a:srgbClr val="000000"/>
                </a:solidFill>
                <a:latin typeface="Work Sans ExtraBold"/>
                <a:ea typeface="Work Sans ExtraBold"/>
                <a:cs typeface="Work Sans ExtraBold"/>
                <a:sym typeface="Work Sans ExtraBold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CUSTOM_13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subTitle" idx="1"/>
          </p:nvPr>
        </p:nvSpPr>
        <p:spPr>
          <a:xfrm flipH="1">
            <a:off x="5097072" y="2421600"/>
            <a:ext cx="2631000" cy="11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ctrTitle"/>
          </p:nvPr>
        </p:nvSpPr>
        <p:spPr>
          <a:xfrm>
            <a:off x="604672" y="341610"/>
            <a:ext cx="26619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ubTitle" idx="2"/>
          </p:nvPr>
        </p:nvSpPr>
        <p:spPr>
          <a:xfrm flipH="1">
            <a:off x="5097075" y="1634250"/>
            <a:ext cx="2631000" cy="75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600" b="1">
                <a:solidFill>
                  <a:schemeClr val="accent4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ork Sans ExtraBold"/>
              <a:buNone/>
              <a:defRPr sz="1800">
                <a:solidFill>
                  <a:srgbClr val="000000"/>
                </a:solidFill>
                <a:latin typeface="Work Sans ExtraBold"/>
                <a:ea typeface="Work Sans ExtraBold"/>
                <a:cs typeface="Work Sans ExtraBold"/>
                <a:sym typeface="Work Sans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ork Sans ExtraBold"/>
              <a:buNone/>
              <a:defRPr sz="1800">
                <a:solidFill>
                  <a:srgbClr val="000000"/>
                </a:solidFill>
                <a:latin typeface="Work Sans ExtraBold"/>
                <a:ea typeface="Work Sans ExtraBold"/>
                <a:cs typeface="Work Sans ExtraBold"/>
                <a:sym typeface="Work Sans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ork Sans ExtraBold"/>
              <a:buNone/>
              <a:defRPr sz="1800">
                <a:solidFill>
                  <a:srgbClr val="000000"/>
                </a:solidFill>
                <a:latin typeface="Work Sans ExtraBold"/>
                <a:ea typeface="Work Sans ExtraBold"/>
                <a:cs typeface="Work Sans ExtraBold"/>
                <a:sym typeface="Work Sans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ork Sans ExtraBold"/>
              <a:buNone/>
              <a:defRPr sz="1800">
                <a:solidFill>
                  <a:srgbClr val="000000"/>
                </a:solidFill>
                <a:latin typeface="Work Sans ExtraBold"/>
                <a:ea typeface="Work Sans ExtraBold"/>
                <a:cs typeface="Work Sans ExtraBold"/>
                <a:sym typeface="Work Sans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ork Sans ExtraBold"/>
              <a:buNone/>
              <a:defRPr sz="1800">
                <a:solidFill>
                  <a:srgbClr val="000000"/>
                </a:solidFill>
                <a:latin typeface="Work Sans ExtraBold"/>
                <a:ea typeface="Work Sans ExtraBold"/>
                <a:cs typeface="Work Sans ExtraBold"/>
                <a:sym typeface="Work Sans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ork Sans ExtraBold"/>
              <a:buNone/>
              <a:defRPr sz="1800">
                <a:solidFill>
                  <a:srgbClr val="000000"/>
                </a:solidFill>
                <a:latin typeface="Work Sans ExtraBold"/>
                <a:ea typeface="Work Sans ExtraBold"/>
                <a:cs typeface="Work Sans ExtraBold"/>
                <a:sym typeface="Work Sans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ork Sans ExtraBold"/>
              <a:buNone/>
              <a:defRPr sz="1800">
                <a:solidFill>
                  <a:srgbClr val="000000"/>
                </a:solidFill>
                <a:latin typeface="Work Sans ExtraBold"/>
                <a:ea typeface="Work Sans ExtraBold"/>
                <a:cs typeface="Work Sans ExtraBold"/>
                <a:sym typeface="Work Sans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ork Sans ExtraBold"/>
              <a:buNone/>
              <a:defRPr sz="1800">
                <a:solidFill>
                  <a:srgbClr val="000000"/>
                </a:solidFill>
                <a:latin typeface="Work Sans ExtraBold"/>
                <a:ea typeface="Work Sans ExtraBold"/>
                <a:cs typeface="Work Sans ExtraBold"/>
                <a:sym typeface="Work Sans ExtraBold"/>
              </a:defRPr>
            </a:lvl9pPr>
          </a:lstStyle>
          <a:p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18225" y="4702300"/>
            <a:ext cx="861376" cy="19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image">
  <p:cSld name="CUSTOM_14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subTitle" idx="1"/>
          </p:nvPr>
        </p:nvSpPr>
        <p:spPr>
          <a:xfrm>
            <a:off x="604675" y="1674350"/>
            <a:ext cx="28848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ctrTitle"/>
          </p:nvPr>
        </p:nvSpPr>
        <p:spPr>
          <a:xfrm>
            <a:off x="604672" y="341610"/>
            <a:ext cx="26619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pic>
        <p:nvPicPr>
          <p:cNvPr id="80" name="Google Shape;8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18225" y="4702300"/>
            <a:ext cx="861376" cy="19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CUSTOM_20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ctrTitle"/>
          </p:nvPr>
        </p:nvSpPr>
        <p:spPr>
          <a:xfrm>
            <a:off x="604672" y="341610"/>
            <a:ext cx="26619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CUSTOM_16_2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>
            <a:spLocks noGrp="1"/>
          </p:cNvSpPr>
          <p:nvPr>
            <p:ph type="title"/>
          </p:nvPr>
        </p:nvSpPr>
        <p:spPr>
          <a:xfrm>
            <a:off x="3598600" y="1700150"/>
            <a:ext cx="2797200" cy="62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subTitle" idx="1"/>
          </p:nvPr>
        </p:nvSpPr>
        <p:spPr>
          <a:xfrm>
            <a:off x="3763000" y="2266950"/>
            <a:ext cx="2632800" cy="7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86" name="Google Shape;86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18225" y="4702300"/>
            <a:ext cx="861376" cy="19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s">
  <p:cSld name="CUSTOM_17_1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>
            <a:spLocks noGrp="1"/>
          </p:cNvSpPr>
          <p:nvPr>
            <p:ph type="ctrTitle"/>
          </p:nvPr>
        </p:nvSpPr>
        <p:spPr>
          <a:xfrm>
            <a:off x="619931" y="981650"/>
            <a:ext cx="34143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72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subTitle" idx="1"/>
          </p:nvPr>
        </p:nvSpPr>
        <p:spPr>
          <a:xfrm>
            <a:off x="3415550" y="1033419"/>
            <a:ext cx="37854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100"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subTitle" idx="2"/>
          </p:nvPr>
        </p:nvSpPr>
        <p:spPr>
          <a:xfrm>
            <a:off x="3083436" y="3239534"/>
            <a:ext cx="39768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ctrTitle" idx="3"/>
          </p:nvPr>
        </p:nvSpPr>
        <p:spPr>
          <a:xfrm>
            <a:off x="6569611" y="3161537"/>
            <a:ext cx="18888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72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92" name="Google Shape;92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18225" y="4702300"/>
            <a:ext cx="861376" cy="19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3 ">
  <p:cSld name="CUSTOM_16_3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1"/>
          <p:cNvSpPr txBox="1">
            <a:spLocks noGrp="1"/>
          </p:cNvSpPr>
          <p:nvPr>
            <p:ph type="title"/>
          </p:nvPr>
        </p:nvSpPr>
        <p:spPr>
          <a:xfrm>
            <a:off x="2608000" y="1700150"/>
            <a:ext cx="2797200" cy="62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subTitle" idx="1"/>
          </p:nvPr>
        </p:nvSpPr>
        <p:spPr>
          <a:xfrm>
            <a:off x="2608000" y="2266950"/>
            <a:ext cx="2632800" cy="7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96" name="Google Shape;96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18225" y="4702300"/>
            <a:ext cx="861376" cy="19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CUSTOM_15_1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"/>
          <p:cNvSpPr txBox="1">
            <a:spLocks noGrp="1"/>
          </p:cNvSpPr>
          <p:nvPr>
            <p:ph type="ctrTitle"/>
          </p:nvPr>
        </p:nvSpPr>
        <p:spPr>
          <a:xfrm>
            <a:off x="6467250" y="344897"/>
            <a:ext cx="20460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99" name="Google Shape;99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18225" y="4702300"/>
            <a:ext cx="861376" cy="19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CUSTOM_18_2_1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3"/>
          <p:cNvSpPr txBox="1">
            <a:spLocks noGrp="1"/>
          </p:cNvSpPr>
          <p:nvPr>
            <p:ph type="ctrTitle"/>
          </p:nvPr>
        </p:nvSpPr>
        <p:spPr>
          <a:xfrm>
            <a:off x="604675" y="341600"/>
            <a:ext cx="66792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23"/>
          <p:cNvSpPr txBox="1">
            <a:spLocks noGrp="1"/>
          </p:cNvSpPr>
          <p:nvPr>
            <p:ph type="ctrTitle" idx="2"/>
          </p:nvPr>
        </p:nvSpPr>
        <p:spPr>
          <a:xfrm>
            <a:off x="2578763" y="1947659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sp>
        <p:nvSpPr>
          <p:cNvPr id="103" name="Google Shape;103;p23"/>
          <p:cNvSpPr txBox="1">
            <a:spLocks noGrp="1"/>
          </p:cNvSpPr>
          <p:nvPr>
            <p:ph type="subTitle" idx="1"/>
          </p:nvPr>
        </p:nvSpPr>
        <p:spPr>
          <a:xfrm>
            <a:off x="2578763" y="2460809"/>
            <a:ext cx="18813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1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23"/>
          <p:cNvSpPr txBox="1">
            <a:spLocks noGrp="1"/>
          </p:cNvSpPr>
          <p:nvPr>
            <p:ph type="ctrTitle" idx="3"/>
          </p:nvPr>
        </p:nvSpPr>
        <p:spPr>
          <a:xfrm>
            <a:off x="4829663" y="2661159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sp>
        <p:nvSpPr>
          <p:cNvPr id="105" name="Google Shape;105;p23"/>
          <p:cNvSpPr txBox="1">
            <a:spLocks noGrp="1"/>
          </p:cNvSpPr>
          <p:nvPr>
            <p:ph type="subTitle" idx="4"/>
          </p:nvPr>
        </p:nvSpPr>
        <p:spPr>
          <a:xfrm>
            <a:off x="4829663" y="3021909"/>
            <a:ext cx="18813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1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23"/>
          <p:cNvSpPr txBox="1">
            <a:spLocks noGrp="1"/>
          </p:cNvSpPr>
          <p:nvPr>
            <p:ph type="ctrTitle" idx="5"/>
          </p:nvPr>
        </p:nvSpPr>
        <p:spPr>
          <a:xfrm>
            <a:off x="2578763" y="3185909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6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sp>
        <p:nvSpPr>
          <p:cNvPr id="107" name="Google Shape;107;p23"/>
          <p:cNvSpPr txBox="1">
            <a:spLocks noGrp="1"/>
          </p:cNvSpPr>
          <p:nvPr>
            <p:ph type="subTitle" idx="6"/>
          </p:nvPr>
        </p:nvSpPr>
        <p:spPr>
          <a:xfrm>
            <a:off x="2578763" y="3707403"/>
            <a:ext cx="1881300" cy="74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100"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pic>
        <p:nvPicPr>
          <p:cNvPr id="108" name="Google Shape;108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18225" y="4702300"/>
            <a:ext cx="861376" cy="19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2">
  <p:cSld name="CUSTOM_18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4"/>
          <p:cNvSpPr txBox="1">
            <a:spLocks noGrp="1"/>
          </p:cNvSpPr>
          <p:nvPr>
            <p:ph type="ctrTitle"/>
          </p:nvPr>
        </p:nvSpPr>
        <p:spPr>
          <a:xfrm>
            <a:off x="604675" y="341600"/>
            <a:ext cx="66792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sp>
        <p:nvSpPr>
          <p:cNvPr id="111" name="Google Shape;111;p24"/>
          <p:cNvSpPr txBox="1">
            <a:spLocks noGrp="1"/>
          </p:cNvSpPr>
          <p:nvPr>
            <p:ph type="ctrTitle" idx="2"/>
          </p:nvPr>
        </p:nvSpPr>
        <p:spPr>
          <a:xfrm>
            <a:off x="1311650" y="1500875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sp>
        <p:nvSpPr>
          <p:cNvPr id="112" name="Google Shape;112;p24"/>
          <p:cNvSpPr txBox="1">
            <a:spLocks noGrp="1"/>
          </p:cNvSpPr>
          <p:nvPr>
            <p:ph type="subTitle" idx="1"/>
          </p:nvPr>
        </p:nvSpPr>
        <p:spPr>
          <a:xfrm>
            <a:off x="1311650" y="2014025"/>
            <a:ext cx="18813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1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24"/>
          <p:cNvSpPr txBox="1">
            <a:spLocks noGrp="1"/>
          </p:cNvSpPr>
          <p:nvPr>
            <p:ph type="ctrTitle" idx="3"/>
          </p:nvPr>
        </p:nvSpPr>
        <p:spPr>
          <a:xfrm>
            <a:off x="1311650" y="2739125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6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sp>
        <p:nvSpPr>
          <p:cNvPr id="114" name="Google Shape;114;p24"/>
          <p:cNvSpPr txBox="1">
            <a:spLocks noGrp="1"/>
          </p:cNvSpPr>
          <p:nvPr>
            <p:ph type="subTitle" idx="4"/>
          </p:nvPr>
        </p:nvSpPr>
        <p:spPr>
          <a:xfrm>
            <a:off x="1311650" y="3252275"/>
            <a:ext cx="1881300" cy="74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100"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pic>
        <p:nvPicPr>
          <p:cNvPr id="115" name="Google Shape;115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18225" y="4702300"/>
            <a:ext cx="861376" cy="19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CUSTOM_19_1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5"/>
          <p:cNvSpPr txBox="1">
            <a:spLocks noGrp="1"/>
          </p:cNvSpPr>
          <p:nvPr>
            <p:ph type="subTitle" idx="1"/>
          </p:nvPr>
        </p:nvSpPr>
        <p:spPr>
          <a:xfrm>
            <a:off x="719174" y="2045050"/>
            <a:ext cx="18180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25"/>
          <p:cNvSpPr txBox="1">
            <a:spLocks noGrp="1"/>
          </p:cNvSpPr>
          <p:nvPr>
            <p:ph type="subTitle" idx="2"/>
          </p:nvPr>
        </p:nvSpPr>
        <p:spPr>
          <a:xfrm>
            <a:off x="4215521" y="2045050"/>
            <a:ext cx="18180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25"/>
          <p:cNvSpPr txBox="1">
            <a:spLocks noGrp="1"/>
          </p:cNvSpPr>
          <p:nvPr>
            <p:ph type="ctrTitle"/>
          </p:nvPr>
        </p:nvSpPr>
        <p:spPr>
          <a:xfrm>
            <a:off x="318574" y="1736450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sp>
        <p:nvSpPr>
          <p:cNvPr id="120" name="Google Shape;120;p25"/>
          <p:cNvSpPr txBox="1">
            <a:spLocks noGrp="1"/>
          </p:cNvSpPr>
          <p:nvPr>
            <p:ph type="ctrTitle" idx="3"/>
          </p:nvPr>
        </p:nvSpPr>
        <p:spPr>
          <a:xfrm>
            <a:off x="3814871" y="1736450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sp>
        <p:nvSpPr>
          <p:cNvPr id="121" name="Google Shape;121;p25"/>
          <p:cNvSpPr txBox="1">
            <a:spLocks noGrp="1"/>
          </p:cNvSpPr>
          <p:nvPr>
            <p:ph type="subTitle" idx="4"/>
          </p:nvPr>
        </p:nvSpPr>
        <p:spPr>
          <a:xfrm>
            <a:off x="719224" y="3386600"/>
            <a:ext cx="18180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25"/>
          <p:cNvSpPr txBox="1">
            <a:spLocks noGrp="1"/>
          </p:cNvSpPr>
          <p:nvPr>
            <p:ph type="ctrTitle" idx="5"/>
          </p:nvPr>
        </p:nvSpPr>
        <p:spPr>
          <a:xfrm>
            <a:off x="318574" y="3078000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sp>
        <p:nvSpPr>
          <p:cNvPr id="123" name="Google Shape;123;p25"/>
          <p:cNvSpPr txBox="1">
            <a:spLocks noGrp="1"/>
          </p:cNvSpPr>
          <p:nvPr>
            <p:ph type="subTitle" idx="6"/>
          </p:nvPr>
        </p:nvSpPr>
        <p:spPr>
          <a:xfrm>
            <a:off x="4215521" y="3386600"/>
            <a:ext cx="18180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25"/>
          <p:cNvSpPr txBox="1">
            <a:spLocks noGrp="1"/>
          </p:cNvSpPr>
          <p:nvPr>
            <p:ph type="ctrTitle" idx="7"/>
          </p:nvPr>
        </p:nvSpPr>
        <p:spPr>
          <a:xfrm>
            <a:off x="3814871" y="3078000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sp>
        <p:nvSpPr>
          <p:cNvPr id="125" name="Google Shape;125;p25"/>
          <p:cNvSpPr txBox="1">
            <a:spLocks noGrp="1"/>
          </p:cNvSpPr>
          <p:nvPr>
            <p:ph type="ctrTitle" idx="8"/>
          </p:nvPr>
        </p:nvSpPr>
        <p:spPr>
          <a:xfrm>
            <a:off x="604675" y="341600"/>
            <a:ext cx="66792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mpt"/>
              <a:buNone/>
              <a:defRPr sz="1800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mpt"/>
              <a:buNone/>
              <a:defRPr sz="1800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mpt"/>
              <a:buNone/>
              <a:defRPr sz="1800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mpt"/>
              <a:buNone/>
              <a:defRPr sz="1800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mpt"/>
              <a:buNone/>
              <a:defRPr sz="1800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mpt"/>
              <a:buNone/>
              <a:defRPr sz="1800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mpt"/>
              <a:buNone/>
              <a:defRPr sz="1800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mpt"/>
              <a:buNone/>
              <a:defRPr sz="1800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pic>
        <p:nvPicPr>
          <p:cNvPr id="126" name="Google Shape;126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18225" y="4702300"/>
            <a:ext cx="861376" cy="19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2">
  <p:cSld name="CUSTOM_19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6"/>
          <p:cNvSpPr txBox="1">
            <a:spLocks noGrp="1"/>
          </p:cNvSpPr>
          <p:nvPr>
            <p:ph type="subTitle" idx="1"/>
          </p:nvPr>
        </p:nvSpPr>
        <p:spPr>
          <a:xfrm>
            <a:off x="987750" y="2202832"/>
            <a:ext cx="18180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1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26"/>
          <p:cNvSpPr txBox="1">
            <a:spLocks noGrp="1"/>
          </p:cNvSpPr>
          <p:nvPr>
            <p:ph type="subTitle" idx="2"/>
          </p:nvPr>
        </p:nvSpPr>
        <p:spPr>
          <a:xfrm>
            <a:off x="3674163" y="2202832"/>
            <a:ext cx="18180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1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26"/>
          <p:cNvSpPr txBox="1">
            <a:spLocks noGrp="1"/>
          </p:cNvSpPr>
          <p:nvPr>
            <p:ph type="ctrTitle"/>
          </p:nvPr>
        </p:nvSpPr>
        <p:spPr>
          <a:xfrm>
            <a:off x="987750" y="3569331"/>
            <a:ext cx="21297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sp>
        <p:nvSpPr>
          <p:cNvPr id="131" name="Google Shape;131;p26"/>
          <p:cNvSpPr txBox="1">
            <a:spLocks noGrp="1"/>
          </p:cNvSpPr>
          <p:nvPr>
            <p:ph type="ctrTitle" idx="3"/>
          </p:nvPr>
        </p:nvSpPr>
        <p:spPr>
          <a:xfrm>
            <a:off x="3674163" y="3569331"/>
            <a:ext cx="21297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sp>
        <p:nvSpPr>
          <p:cNvPr id="132" name="Google Shape;132;p26"/>
          <p:cNvSpPr txBox="1">
            <a:spLocks noGrp="1"/>
          </p:cNvSpPr>
          <p:nvPr>
            <p:ph type="subTitle" idx="4"/>
          </p:nvPr>
        </p:nvSpPr>
        <p:spPr>
          <a:xfrm>
            <a:off x="6320500" y="2202832"/>
            <a:ext cx="18180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1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26"/>
          <p:cNvSpPr txBox="1">
            <a:spLocks noGrp="1"/>
          </p:cNvSpPr>
          <p:nvPr>
            <p:ph type="ctrTitle" idx="5"/>
          </p:nvPr>
        </p:nvSpPr>
        <p:spPr>
          <a:xfrm>
            <a:off x="6320500" y="3569331"/>
            <a:ext cx="21297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mpt"/>
              <a:buNone/>
              <a:defRPr sz="16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sp>
        <p:nvSpPr>
          <p:cNvPr id="134" name="Google Shape;134;p26"/>
          <p:cNvSpPr txBox="1">
            <a:spLocks noGrp="1"/>
          </p:cNvSpPr>
          <p:nvPr>
            <p:ph type="ctrTitle" idx="6"/>
          </p:nvPr>
        </p:nvSpPr>
        <p:spPr>
          <a:xfrm>
            <a:off x="604675" y="341600"/>
            <a:ext cx="66792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pic>
        <p:nvPicPr>
          <p:cNvPr id="135" name="Google Shape;135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18225" y="4702300"/>
            <a:ext cx="861376" cy="19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CUSTOM_19_2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7"/>
          <p:cNvSpPr txBox="1">
            <a:spLocks noGrp="1"/>
          </p:cNvSpPr>
          <p:nvPr>
            <p:ph type="subTitle" idx="1"/>
          </p:nvPr>
        </p:nvSpPr>
        <p:spPr>
          <a:xfrm>
            <a:off x="624750" y="2832975"/>
            <a:ext cx="17649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100"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38" name="Google Shape;138;p27"/>
          <p:cNvSpPr txBox="1">
            <a:spLocks noGrp="1"/>
          </p:cNvSpPr>
          <p:nvPr>
            <p:ph type="subTitle" idx="2"/>
          </p:nvPr>
        </p:nvSpPr>
        <p:spPr>
          <a:xfrm>
            <a:off x="2993175" y="2832975"/>
            <a:ext cx="17649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100"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27"/>
          <p:cNvSpPr txBox="1">
            <a:spLocks noGrp="1"/>
          </p:cNvSpPr>
          <p:nvPr>
            <p:ph type="ctrTitle"/>
          </p:nvPr>
        </p:nvSpPr>
        <p:spPr>
          <a:xfrm>
            <a:off x="624750" y="2524375"/>
            <a:ext cx="14517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mpt"/>
              <a:buNone/>
              <a:defRPr sz="16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mpt"/>
              <a:buNone/>
              <a:defRPr sz="16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mpt"/>
              <a:buNone/>
              <a:defRPr sz="16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mpt"/>
              <a:buNone/>
              <a:defRPr sz="16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mpt"/>
              <a:buNone/>
              <a:defRPr sz="16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mpt"/>
              <a:buNone/>
              <a:defRPr sz="16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mpt"/>
              <a:buNone/>
              <a:defRPr sz="16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mpt"/>
              <a:buNone/>
              <a:defRPr sz="16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sp>
        <p:nvSpPr>
          <p:cNvPr id="140" name="Google Shape;140;p27"/>
          <p:cNvSpPr txBox="1">
            <a:spLocks noGrp="1"/>
          </p:cNvSpPr>
          <p:nvPr>
            <p:ph type="ctrTitle" idx="3"/>
          </p:nvPr>
        </p:nvSpPr>
        <p:spPr>
          <a:xfrm>
            <a:off x="2993188" y="2524375"/>
            <a:ext cx="11478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mpt"/>
              <a:buNone/>
              <a:defRPr sz="16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mpt"/>
              <a:buNone/>
              <a:defRPr sz="16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mpt"/>
              <a:buNone/>
              <a:defRPr sz="16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mpt"/>
              <a:buNone/>
              <a:defRPr sz="16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mpt"/>
              <a:buNone/>
              <a:defRPr sz="16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mpt"/>
              <a:buNone/>
              <a:defRPr sz="16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mpt"/>
              <a:buNone/>
              <a:defRPr sz="16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mpt"/>
              <a:buNone/>
              <a:defRPr sz="16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sp>
        <p:nvSpPr>
          <p:cNvPr id="141" name="Google Shape;141;p27"/>
          <p:cNvSpPr txBox="1">
            <a:spLocks noGrp="1"/>
          </p:cNvSpPr>
          <p:nvPr>
            <p:ph type="ctrTitle" idx="4"/>
          </p:nvPr>
        </p:nvSpPr>
        <p:spPr>
          <a:xfrm>
            <a:off x="604675" y="341600"/>
            <a:ext cx="66792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pic>
        <p:nvPicPr>
          <p:cNvPr id="142" name="Google Shape;142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18225" y="4702300"/>
            <a:ext cx="861376" cy="19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CUSTOM_22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>
            <a:spLocks noGrp="1"/>
          </p:cNvSpPr>
          <p:nvPr>
            <p:ph type="ctrTitle"/>
          </p:nvPr>
        </p:nvSpPr>
        <p:spPr>
          <a:xfrm>
            <a:off x="624432" y="637525"/>
            <a:ext cx="39855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pic>
        <p:nvPicPr>
          <p:cNvPr id="145" name="Google Shape;145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18225" y="4702300"/>
            <a:ext cx="861376" cy="19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">
  <p:cSld name="CUSTOM_22_1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9"/>
          <p:cNvSpPr txBox="1">
            <a:spLocks noGrp="1"/>
          </p:cNvSpPr>
          <p:nvPr>
            <p:ph type="ctrTitle"/>
          </p:nvPr>
        </p:nvSpPr>
        <p:spPr>
          <a:xfrm>
            <a:off x="604675" y="1474850"/>
            <a:ext cx="24909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29"/>
          <p:cNvSpPr txBox="1">
            <a:spLocks noGrp="1"/>
          </p:cNvSpPr>
          <p:nvPr>
            <p:ph type="title" idx="2" hasCustomPrompt="1"/>
          </p:nvPr>
        </p:nvSpPr>
        <p:spPr>
          <a:xfrm>
            <a:off x="599115" y="485082"/>
            <a:ext cx="2417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Work Sans ExtraBold"/>
              <a:buNone/>
              <a:defRPr sz="4800">
                <a:solidFill>
                  <a:srgbClr val="000000"/>
                </a:solidFill>
                <a:latin typeface="Work Sans ExtraBold"/>
                <a:ea typeface="Work Sans ExtraBold"/>
                <a:cs typeface="Work Sans ExtraBold"/>
                <a:sym typeface="Work Sans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Work Sans ExtraBold"/>
              <a:buNone/>
              <a:defRPr sz="4800">
                <a:solidFill>
                  <a:srgbClr val="000000"/>
                </a:solidFill>
                <a:latin typeface="Work Sans ExtraBold"/>
                <a:ea typeface="Work Sans ExtraBold"/>
                <a:cs typeface="Work Sans ExtraBold"/>
                <a:sym typeface="Work Sans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Work Sans ExtraBold"/>
              <a:buNone/>
              <a:defRPr sz="4800">
                <a:solidFill>
                  <a:srgbClr val="000000"/>
                </a:solidFill>
                <a:latin typeface="Work Sans ExtraBold"/>
                <a:ea typeface="Work Sans ExtraBold"/>
                <a:cs typeface="Work Sans ExtraBold"/>
                <a:sym typeface="Work Sans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Work Sans ExtraBold"/>
              <a:buNone/>
              <a:defRPr sz="4800">
                <a:solidFill>
                  <a:srgbClr val="000000"/>
                </a:solidFill>
                <a:latin typeface="Work Sans ExtraBold"/>
                <a:ea typeface="Work Sans ExtraBold"/>
                <a:cs typeface="Work Sans ExtraBold"/>
                <a:sym typeface="Work Sans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Work Sans ExtraBold"/>
              <a:buNone/>
              <a:defRPr sz="4800">
                <a:solidFill>
                  <a:srgbClr val="000000"/>
                </a:solidFill>
                <a:latin typeface="Work Sans ExtraBold"/>
                <a:ea typeface="Work Sans ExtraBold"/>
                <a:cs typeface="Work Sans ExtraBold"/>
                <a:sym typeface="Work Sans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Work Sans ExtraBold"/>
              <a:buNone/>
              <a:defRPr sz="4800">
                <a:solidFill>
                  <a:srgbClr val="000000"/>
                </a:solidFill>
                <a:latin typeface="Work Sans ExtraBold"/>
                <a:ea typeface="Work Sans ExtraBold"/>
                <a:cs typeface="Work Sans ExtraBold"/>
                <a:sym typeface="Work Sans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Work Sans ExtraBold"/>
              <a:buNone/>
              <a:defRPr sz="4800">
                <a:solidFill>
                  <a:srgbClr val="000000"/>
                </a:solidFill>
                <a:latin typeface="Work Sans ExtraBold"/>
                <a:ea typeface="Work Sans ExtraBold"/>
                <a:cs typeface="Work Sans ExtraBold"/>
                <a:sym typeface="Work Sans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Work Sans ExtraBold"/>
              <a:buNone/>
              <a:defRPr sz="4800">
                <a:solidFill>
                  <a:srgbClr val="000000"/>
                </a:solidFill>
                <a:latin typeface="Work Sans ExtraBold"/>
                <a:ea typeface="Work Sans ExtraBold"/>
                <a:cs typeface="Work Sans ExtraBold"/>
                <a:sym typeface="Work Sans ExtraBold"/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29"/>
          <p:cNvSpPr txBox="1">
            <a:spLocks noGrp="1"/>
          </p:cNvSpPr>
          <p:nvPr>
            <p:ph type="subTitle" idx="1"/>
          </p:nvPr>
        </p:nvSpPr>
        <p:spPr>
          <a:xfrm>
            <a:off x="624750" y="2613950"/>
            <a:ext cx="18180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100"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pic>
        <p:nvPicPr>
          <p:cNvPr id="150" name="Google Shape;150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18225" y="4702300"/>
            <a:ext cx="861376" cy="19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">
  <p:cSld name="CUSTOM_23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0"/>
          <p:cNvSpPr txBox="1">
            <a:spLocks noGrp="1"/>
          </p:cNvSpPr>
          <p:nvPr>
            <p:ph type="ctrTitle"/>
          </p:nvPr>
        </p:nvSpPr>
        <p:spPr>
          <a:xfrm>
            <a:off x="604675" y="341600"/>
            <a:ext cx="66792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3" name="Google Shape;153;p30"/>
          <p:cNvSpPr txBox="1">
            <a:spLocks noGrp="1"/>
          </p:cNvSpPr>
          <p:nvPr>
            <p:ph type="subTitle" idx="1"/>
          </p:nvPr>
        </p:nvSpPr>
        <p:spPr>
          <a:xfrm>
            <a:off x="720000" y="2655075"/>
            <a:ext cx="20148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1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30"/>
          <p:cNvSpPr txBox="1">
            <a:spLocks noGrp="1"/>
          </p:cNvSpPr>
          <p:nvPr>
            <p:ph type="title" idx="2" hasCustomPrompt="1"/>
          </p:nvPr>
        </p:nvSpPr>
        <p:spPr>
          <a:xfrm>
            <a:off x="317829" y="2190057"/>
            <a:ext cx="2417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rompt"/>
              <a:buNone/>
              <a:defRPr sz="36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rompt"/>
              <a:buNone/>
              <a:defRPr sz="36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rompt"/>
              <a:buNone/>
              <a:defRPr sz="36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rompt"/>
              <a:buNone/>
              <a:defRPr sz="36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rompt"/>
              <a:buNone/>
              <a:defRPr sz="36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rompt"/>
              <a:buNone/>
              <a:defRPr sz="36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rompt"/>
              <a:buNone/>
              <a:defRPr sz="36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rompt"/>
              <a:buNone/>
              <a:defRPr sz="36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r>
              <a:t>xx%</a:t>
            </a:r>
          </a:p>
        </p:txBody>
      </p:sp>
      <p:sp>
        <p:nvSpPr>
          <p:cNvPr id="155" name="Google Shape;155;p30"/>
          <p:cNvSpPr txBox="1">
            <a:spLocks noGrp="1"/>
          </p:cNvSpPr>
          <p:nvPr>
            <p:ph type="subTitle" idx="3"/>
          </p:nvPr>
        </p:nvSpPr>
        <p:spPr>
          <a:xfrm>
            <a:off x="720000" y="4212100"/>
            <a:ext cx="2014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1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30"/>
          <p:cNvSpPr txBox="1">
            <a:spLocks noGrp="1"/>
          </p:cNvSpPr>
          <p:nvPr>
            <p:ph type="title" idx="4" hasCustomPrompt="1"/>
          </p:nvPr>
        </p:nvSpPr>
        <p:spPr>
          <a:xfrm>
            <a:off x="317829" y="3747082"/>
            <a:ext cx="2417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rompt"/>
              <a:buNone/>
              <a:defRPr sz="36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rompt"/>
              <a:buNone/>
              <a:defRPr sz="36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rompt"/>
              <a:buNone/>
              <a:defRPr sz="36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rompt"/>
              <a:buNone/>
              <a:defRPr sz="36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rompt"/>
              <a:buNone/>
              <a:defRPr sz="36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rompt"/>
              <a:buNone/>
              <a:defRPr sz="36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rompt"/>
              <a:buNone/>
              <a:defRPr sz="36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rompt"/>
              <a:buNone/>
              <a:defRPr sz="36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r>
              <a:t>xx%</a:t>
            </a:r>
          </a:p>
        </p:txBody>
      </p:sp>
      <p:sp>
        <p:nvSpPr>
          <p:cNvPr id="157" name="Google Shape;157;p30"/>
          <p:cNvSpPr txBox="1">
            <a:spLocks noGrp="1"/>
          </p:cNvSpPr>
          <p:nvPr>
            <p:ph type="subTitle" idx="5"/>
          </p:nvPr>
        </p:nvSpPr>
        <p:spPr>
          <a:xfrm>
            <a:off x="6358828" y="2655075"/>
            <a:ext cx="18813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1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30"/>
          <p:cNvSpPr txBox="1">
            <a:spLocks noGrp="1"/>
          </p:cNvSpPr>
          <p:nvPr>
            <p:ph type="title" idx="6" hasCustomPrompt="1"/>
          </p:nvPr>
        </p:nvSpPr>
        <p:spPr>
          <a:xfrm>
            <a:off x="6358837" y="2190057"/>
            <a:ext cx="2417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rompt"/>
              <a:buNone/>
              <a:defRPr sz="36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rompt"/>
              <a:buNone/>
              <a:defRPr sz="36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rompt"/>
              <a:buNone/>
              <a:defRPr sz="36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rompt"/>
              <a:buNone/>
              <a:defRPr sz="36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rompt"/>
              <a:buNone/>
              <a:defRPr sz="36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rompt"/>
              <a:buNone/>
              <a:defRPr sz="36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rompt"/>
              <a:buNone/>
              <a:defRPr sz="36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rompt"/>
              <a:buNone/>
              <a:defRPr sz="36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r>
              <a:t>xx%</a:t>
            </a:r>
          </a:p>
        </p:txBody>
      </p:sp>
      <p:sp>
        <p:nvSpPr>
          <p:cNvPr id="159" name="Google Shape;159;p30"/>
          <p:cNvSpPr txBox="1">
            <a:spLocks noGrp="1"/>
          </p:cNvSpPr>
          <p:nvPr>
            <p:ph type="subTitle" idx="7"/>
          </p:nvPr>
        </p:nvSpPr>
        <p:spPr>
          <a:xfrm>
            <a:off x="6358828" y="4212100"/>
            <a:ext cx="1881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1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60" name="Google Shape;160;p30"/>
          <p:cNvSpPr txBox="1">
            <a:spLocks noGrp="1"/>
          </p:cNvSpPr>
          <p:nvPr>
            <p:ph type="title" idx="8" hasCustomPrompt="1"/>
          </p:nvPr>
        </p:nvSpPr>
        <p:spPr>
          <a:xfrm>
            <a:off x="6358837" y="3747082"/>
            <a:ext cx="2417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rompt"/>
              <a:buNone/>
              <a:defRPr sz="36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rompt"/>
              <a:buNone/>
              <a:defRPr sz="36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rompt"/>
              <a:buNone/>
              <a:defRPr sz="36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rompt"/>
              <a:buNone/>
              <a:defRPr sz="36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rompt"/>
              <a:buNone/>
              <a:defRPr sz="36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rompt"/>
              <a:buNone/>
              <a:defRPr sz="36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rompt"/>
              <a:buNone/>
              <a:defRPr sz="36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rompt"/>
              <a:buNone/>
              <a:defRPr sz="36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r>
              <a:t>xx%</a:t>
            </a:r>
          </a:p>
        </p:txBody>
      </p:sp>
      <p:pic>
        <p:nvPicPr>
          <p:cNvPr id="161" name="Google Shape;161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18225" y="4702300"/>
            <a:ext cx="861376" cy="19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 1">
  <p:cSld name="CUSTOM_18_1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1"/>
          <p:cNvSpPr txBox="1">
            <a:spLocks noGrp="1"/>
          </p:cNvSpPr>
          <p:nvPr>
            <p:ph type="ctrTitle"/>
          </p:nvPr>
        </p:nvSpPr>
        <p:spPr>
          <a:xfrm>
            <a:off x="604675" y="341600"/>
            <a:ext cx="66792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64" name="Google Shape;164;p31"/>
          <p:cNvSpPr txBox="1">
            <a:spLocks noGrp="1"/>
          </p:cNvSpPr>
          <p:nvPr>
            <p:ph type="ctrTitle" idx="2"/>
          </p:nvPr>
        </p:nvSpPr>
        <p:spPr>
          <a:xfrm>
            <a:off x="625850" y="1805675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sp>
        <p:nvSpPr>
          <p:cNvPr id="165" name="Google Shape;165;p31"/>
          <p:cNvSpPr txBox="1">
            <a:spLocks noGrp="1"/>
          </p:cNvSpPr>
          <p:nvPr>
            <p:ph type="subTitle" idx="1"/>
          </p:nvPr>
        </p:nvSpPr>
        <p:spPr>
          <a:xfrm>
            <a:off x="625850" y="2395025"/>
            <a:ext cx="18813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1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66" name="Google Shape;166;p31"/>
          <p:cNvSpPr txBox="1">
            <a:spLocks noGrp="1"/>
          </p:cNvSpPr>
          <p:nvPr>
            <p:ph type="ctrTitle" idx="3"/>
          </p:nvPr>
        </p:nvSpPr>
        <p:spPr>
          <a:xfrm>
            <a:off x="6642475" y="1805675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sp>
        <p:nvSpPr>
          <p:cNvPr id="167" name="Google Shape;167;p31"/>
          <p:cNvSpPr txBox="1">
            <a:spLocks noGrp="1"/>
          </p:cNvSpPr>
          <p:nvPr>
            <p:ph type="subTitle" idx="4"/>
          </p:nvPr>
        </p:nvSpPr>
        <p:spPr>
          <a:xfrm>
            <a:off x="6642475" y="2395025"/>
            <a:ext cx="18813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1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68" name="Google Shape;168;p31"/>
          <p:cNvSpPr txBox="1">
            <a:spLocks noGrp="1"/>
          </p:cNvSpPr>
          <p:nvPr>
            <p:ph type="ctrTitle" idx="5"/>
          </p:nvPr>
        </p:nvSpPr>
        <p:spPr>
          <a:xfrm>
            <a:off x="625850" y="3424925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sp>
        <p:nvSpPr>
          <p:cNvPr id="169" name="Google Shape;169;p31"/>
          <p:cNvSpPr txBox="1">
            <a:spLocks noGrp="1"/>
          </p:cNvSpPr>
          <p:nvPr>
            <p:ph type="subTitle" idx="6"/>
          </p:nvPr>
        </p:nvSpPr>
        <p:spPr>
          <a:xfrm>
            <a:off x="625850" y="4014275"/>
            <a:ext cx="1881300" cy="74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1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70" name="Google Shape;170;p31"/>
          <p:cNvSpPr txBox="1">
            <a:spLocks noGrp="1"/>
          </p:cNvSpPr>
          <p:nvPr>
            <p:ph type="ctrTitle" idx="7"/>
          </p:nvPr>
        </p:nvSpPr>
        <p:spPr>
          <a:xfrm>
            <a:off x="3634163" y="1805675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sp>
        <p:nvSpPr>
          <p:cNvPr id="171" name="Google Shape;171;p31"/>
          <p:cNvSpPr txBox="1">
            <a:spLocks noGrp="1"/>
          </p:cNvSpPr>
          <p:nvPr>
            <p:ph type="subTitle" idx="8"/>
          </p:nvPr>
        </p:nvSpPr>
        <p:spPr>
          <a:xfrm>
            <a:off x="3634163" y="2395025"/>
            <a:ext cx="18813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1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31"/>
          <p:cNvSpPr txBox="1">
            <a:spLocks noGrp="1"/>
          </p:cNvSpPr>
          <p:nvPr>
            <p:ph type="ctrTitle" idx="9"/>
          </p:nvPr>
        </p:nvSpPr>
        <p:spPr>
          <a:xfrm>
            <a:off x="3634163" y="3424925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sp>
        <p:nvSpPr>
          <p:cNvPr id="173" name="Google Shape;173;p31"/>
          <p:cNvSpPr txBox="1">
            <a:spLocks noGrp="1"/>
          </p:cNvSpPr>
          <p:nvPr>
            <p:ph type="subTitle" idx="13"/>
          </p:nvPr>
        </p:nvSpPr>
        <p:spPr>
          <a:xfrm>
            <a:off x="3634163" y="4014275"/>
            <a:ext cx="1881300" cy="74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1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31"/>
          <p:cNvSpPr txBox="1">
            <a:spLocks noGrp="1"/>
          </p:cNvSpPr>
          <p:nvPr>
            <p:ph type="ctrTitle" idx="14"/>
          </p:nvPr>
        </p:nvSpPr>
        <p:spPr>
          <a:xfrm>
            <a:off x="6642475" y="3424925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mpt"/>
              <a:buNone/>
              <a:defRPr sz="1800" b="1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sp>
        <p:nvSpPr>
          <p:cNvPr id="175" name="Google Shape;175;p31"/>
          <p:cNvSpPr txBox="1">
            <a:spLocks noGrp="1"/>
          </p:cNvSpPr>
          <p:nvPr>
            <p:ph type="subTitle" idx="15"/>
          </p:nvPr>
        </p:nvSpPr>
        <p:spPr>
          <a:xfrm>
            <a:off x="6642475" y="4014275"/>
            <a:ext cx="1881300" cy="74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1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pic>
        <p:nvPicPr>
          <p:cNvPr id="176" name="Google Shape;176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18225" y="4702300"/>
            <a:ext cx="861376" cy="19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1_1_2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2"/>
          <p:cNvSpPr txBox="1">
            <a:spLocks noGrp="1"/>
          </p:cNvSpPr>
          <p:nvPr>
            <p:ph type="ctrTitle"/>
          </p:nvPr>
        </p:nvSpPr>
        <p:spPr>
          <a:xfrm>
            <a:off x="617941" y="1086028"/>
            <a:ext cx="2515500" cy="99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79" name="Google Shape;179;p32"/>
          <p:cNvSpPr txBox="1">
            <a:spLocks noGrp="1"/>
          </p:cNvSpPr>
          <p:nvPr>
            <p:ph type="subTitle" idx="1"/>
          </p:nvPr>
        </p:nvSpPr>
        <p:spPr>
          <a:xfrm>
            <a:off x="617941" y="2116054"/>
            <a:ext cx="4224900" cy="115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pic>
        <p:nvPicPr>
          <p:cNvPr id="180" name="Google Shape;180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18225" y="4702300"/>
            <a:ext cx="861376" cy="19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CUSTOM_10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3"/>
          <p:cNvSpPr txBox="1">
            <a:spLocks noGrp="1"/>
          </p:cNvSpPr>
          <p:nvPr>
            <p:ph type="body" idx="1"/>
          </p:nvPr>
        </p:nvSpPr>
        <p:spPr>
          <a:xfrm>
            <a:off x="642050" y="1830000"/>
            <a:ext cx="5308200" cy="1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83" name="Google Shape;183;p33"/>
          <p:cNvSpPr txBox="1">
            <a:spLocks noGrp="1"/>
          </p:cNvSpPr>
          <p:nvPr>
            <p:ph type="ctrTitle"/>
          </p:nvPr>
        </p:nvSpPr>
        <p:spPr>
          <a:xfrm>
            <a:off x="604675" y="341600"/>
            <a:ext cx="66792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rompt"/>
              <a:buNone/>
              <a:defRPr sz="3000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rompt"/>
              <a:buNone/>
              <a:defRPr sz="3000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rompt"/>
              <a:buNone/>
              <a:defRPr sz="3000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rompt"/>
              <a:buNone/>
              <a:defRPr sz="3000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rompt"/>
              <a:buNone/>
              <a:defRPr sz="3000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rompt"/>
              <a:buNone/>
              <a:defRPr sz="3000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rompt"/>
              <a:buNone/>
              <a:defRPr sz="3000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rompt"/>
              <a:buNone/>
              <a:defRPr sz="3000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pic>
        <p:nvPicPr>
          <p:cNvPr id="184" name="Google Shape;184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18225" y="4702300"/>
            <a:ext cx="861376" cy="19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1" type="blank">
  <p:cSld name="BLANK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5"/>
          <p:cNvSpPr txBox="1">
            <a:spLocks noGrp="1"/>
          </p:cNvSpPr>
          <p:nvPr>
            <p:ph type="body" idx="1"/>
          </p:nvPr>
        </p:nvSpPr>
        <p:spPr>
          <a:xfrm>
            <a:off x="471900" y="1545925"/>
            <a:ext cx="8051700" cy="314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8" name="Google Shape;188;p35"/>
          <p:cNvSpPr txBox="1">
            <a:spLocks noGrp="1"/>
          </p:cNvSpPr>
          <p:nvPr>
            <p:ph type="title"/>
          </p:nvPr>
        </p:nvSpPr>
        <p:spPr>
          <a:xfrm>
            <a:off x="471900" y="757075"/>
            <a:ext cx="8051700" cy="7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89" name="Google Shape;189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18225" y="4702300"/>
            <a:ext cx="861376" cy="19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noFill/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2" name="Google Shape;192;p36"/>
          <p:cNvSpPr txBox="1">
            <a:spLocks noGrp="1"/>
          </p:cNvSpPr>
          <p:nvPr>
            <p:ph type="body" idx="1"/>
          </p:nvPr>
        </p:nvSpPr>
        <p:spPr>
          <a:xfrm>
            <a:off x="471900" y="1545925"/>
            <a:ext cx="3801000" cy="314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375185"/>
              </a:buClr>
              <a:buSzPts val="1200"/>
              <a:buFont typeface="Rubik"/>
              <a:buChar char="●"/>
              <a:defRPr>
                <a:solidFill>
                  <a:srgbClr val="375185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93" name="Google Shape;193;p36"/>
          <p:cNvSpPr txBox="1">
            <a:spLocks noGrp="1"/>
          </p:cNvSpPr>
          <p:nvPr>
            <p:ph type="body" idx="2"/>
          </p:nvPr>
        </p:nvSpPr>
        <p:spPr>
          <a:xfrm>
            <a:off x="4581800" y="1545925"/>
            <a:ext cx="3941700" cy="314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375185"/>
              </a:buClr>
              <a:buSzPts val="1200"/>
              <a:buFont typeface="Rubik"/>
              <a:buChar char="●"/>
              <a:defRPr>
                <a:solidFill>
                  <a:srgbClr val="375185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94" name="Google Shape;194;p36"/>
          <p:cNvSpPr txBox="1">
            <a:spLocks noGrp="1"/>
          </p:cNvSpPr>
          <p:nvPr>
            <p:ph type="title"/>
          </p:nvPr>
        </p:nvSpPr>
        <p:spPr>
          <a:xfrm>
            <a:off x="471900" y="757075"/>
            <a:ext cx="8051700" cy="7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 1">
  <p:cSld name="TITLE_AND_BODY_5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98" name="Google Shape;198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rompt"/>
              <a:buNone/>
              <a:defRPr sz="2800" b="1">
                <a:solidFill>
                  <a:schemeClr val="dk2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Questrial"/>
              <a:buNone/>
              <a:defRPr sz="2800">
                <a:solidFill>
                  <a:srgbClr val="666666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Questrial"/>
              <a:buNone/>
              <a:defRPr sz="2800">
                <a:solidFill>
                  <a:srgbClr val="666666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Questrial"/>
              <a:buNone/>
              <a:defRPr sz="2800">
                <a:solidFill>
                  <a:srgbClr val="666666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Questrial"/>
              <a:buNone/>
              <a:defRPr sz="2800">
                <a:solidFill>
                  <a:srgbClr val="666666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Questrial"/>
              <a:buNone/>
              <a:defRPr sz="2800">
                <a:solidFill>
                  <a:srgbClr val="666666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Questrial"/>
              <a:buNone/>
              <a:defRPr sz="2800">
                <a:solidFill>
                  <a:srgbClr val="666666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Questrial"/>
              <a:buNone/>
              <a:defRPr sz="2800">
                <a:solidFill>
                  <a:srgbClr val="666666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Questrial"/>
              <a:buNone/>
              <a:defRPr sz="2800">
                <a:solidFill>
                  <a:srgbClr val="666666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53" name="Google Shape;53;p13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7818225" y="4702300"/>
            <a:ext cx="861376" cy="19222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umira.com/doc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www.blumira.com/integration/dynamic-block-lists-threat-feed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umira.com/integration/dynamic-block-lists-threat-feed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F7EF8">
              <a:alpha val="83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38"/>
          <p:cNvSpPr txBox="1">
            <a:spLocks noGrp="1"/>
          </p:cNvSpPr>
          <p:nvPr>
            <p:ph type="ctrTitle"/>
          </p:nvPr>
        </p:nvSpPr>
        <p:spPr>
          <a:xfrm>
            <a:off x="624425" y="1170925"/>
            <a:ext cx="5481900" cy="117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Security Gap Assessment For </a:t>
            </a:r>
            <a:r>
              <a:rPr lang="en" b="0" i="1">
                <a:solidFill>
                  <a:schemeClr val="lt1"/>
                </a:solidFill>
              </a:rPr>
              <a:t>[Company Name]</a:t>
            </a:r>
            <a:endParaRPr b="0" i="1">
              <a:solidFill>
                <a:schemeClr val="lt1"/>
              </a:solidFill>
            </a:endParaRPr>
          </a:p>
        </p:txBody>
      </p:sp>
      <p:pic>
        <p:nvPicPr>
          <p:cNvPr id="205" name="Google Shape;205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18120" y="4700016"/>
            <a:ext cx="859536" cy="191008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8"/>
          <p:cNvSpPr txBox="1"/>
          <p:nvPr/>
        </p:nvSpPr>
        <p:spPr>
          <a:xfrm>
            <a:off x="624425" y="3172200"/>
            <a:ext cx="50721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An Analysis of Your Current Logging, Threat Detection &amp; Response Score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" name="Google Shape;286;p47"/>
          <p:cNvGraphicFramePr/>
          <p:nvPr/>
        </p:nvGraphicFramePr>
        <p:xfrm>
          <a:off x="731520" y="1097280"/>
          <a:ext cx="7772425" cy="2156615"/>
        </p:xfrm>
        <a:graphic>
          <a:graphicData uri="http://schemas.openxmlformats.org/drawingml/2006/table">
            <a:tbl>
              <a:tblPr>
                <a:noFill/>
                <a:tableStyleId>{D88C9012-98DE-44D7-A648-14E099C4C39C}</a:tableStyleId>
              </a:tblPr>
              <a:tblGrid>
                <a:gridCol w="1478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8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15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5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Prompt"/>
                          <a:ea typeface="Prompt"/>
                          <a:cs typeface="Prompt"/>
                          <a:sym typeface="Prompt"/>
                        </a:rPr>
                        <a:t>Current</a:t>
                      </a:r>
                      <a:endParaRPr b="1">
                        <a:solidFill>
                          <a:schemeClr val="dk1"/>
                        </a:solidFill>
                        <a:latin typeface="Prompt"/>
                        <a:ea typeface="Prompt"/>
                        <a:cs typeface="Prompt"/>
                        <a:sym typeface="Promp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chemeClr val="dk1"/>
                          </a:solidFill>
                          <a:latin typeface="Prompt"/>
                          <a:ea typeface="Prompt"/>
                          <a:cs typeface="Prompt"/>
                          <a:sym typeface="Prompt"/>
                        </a:rPr>
                        <a:t>Blumira</a:t>
                      </a:r>
                      <a:endParaRPr b="1" dirty="0">
                        <a:solidFill>
                          <a:schemeClr val="dk1"/>
                        </a:solidFill>
                        <a:latin typeface="Prompt"/>
                        <a:ea typeface="Prompt"/>
                        <a:cs typeface="Prompt"/>
                        <a:sym typeface="Promp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Prompt"/>
                          <a:ea typeface="Prompt"/>
                          <a:cs typeface="Prompt"/>
                          <a:sym typeface="Prompt"/>
                        </a:rPr>
                        <a:t>Capability</a:t>
                      </a:r>
                      <a:endParaRPr b="1">
                        <a:solidFill>
                          <a:schemeClr val="dk1"/>
                        </a:solidFill>
                        <a:latin typeface="Prompt"/>
                        <a:ea typeface="Prompt"/>
                        <a:cs typeface="Prompt"/>
                        <a:sym typeface="Promp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9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🚫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✅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Detection solution has high availability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4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🚫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✅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Detection solution has 24x7 automated detection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9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🚫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✅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Detection solution queue logs in the event of an internet outage and resume once connectivity is re-established?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87" name="Google Shape;287;p47"/>
          <p:cNvSpPr txBox="1">
            <a:spLocks noGrp="1"/>
          </p:cNvSpPr>
          <p:nvPr>
            <p:ph type="ctrTitle"/>
          </p:nvPr>
        </p:nvSpPr>
        <p:spPr>
          <a:xfrm>
            <a:off x="604675" y="341600"/>
            <a:ext cx="5418900" cy="6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Assessment: Monitoring</a:t>
            </a:r>
            <a:endParaRPr/>
          </a:p>
        </p:txBody>
      </p:sp>
      <p:sp>
        <p:nvSpPr>
          <p:cNvPr id="288" name="Google Shape;288;p47"/>
          <p:cNvSpPr/>
          <p:nvPr/>
        </p:nvSpPr>
        <p:spPr>
          <a:xfrm>
            <a:off x="7783200" y="4622875"/>
            <a:ext cx="985500" cy="419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8"/>
          <p:cNvSpPr/>
          <p:nvPr/>
        </p:nvSpPr>
        <p:spPr>
          <a:xfrm>
            <a:off x="7783200" y="4622875"/>
            <a:ext cx="985500" cy="419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48"/>
          <p:cNvSpPr txBox="1">
            <a:spLocks noGrp="1"/>
          </p:cNvSpPr>
          <p:nvPr>
            <p:ph type="ctrTitle"/>
          </p:nvPr>
        </p:nvSpPr>
        <p:spPr>
          <a:xfrm>
            <a:off x="604675" y="341600"/>
            <a:ext cx="5418900" cy="6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Recommendations</a:t>
            </a:r>
            <a:endParaRPr/>
          </a:p>
        </p:txBody>
      </p:sp>
      <p:graphicFrame>
        <p:nvGraphicFramePr>
          <p:cNvPr id="295" name="Google Shape;295;p48"/>
          <p:cNvGraphicFramePr/>
          <p:nvPr>
            <p:extLst>
              <p:ext uri="{D42A27DB-BD31-4B8C-83A1-F6EECF244321}">
                <p14:modId xmlns:p14="http://schemas.microsoft.com/office/powerpoint/2010/main" val="771992770"/>
              </p:ext>
            </p:extLst>
          </p:nvPr>
        </p:nvGraphicFramePr>
        <p:xfrm>
          <a:off x="147475" y="1514819"/>
          <a:ext cx="2678800" cy="3231660"/>
        </p:xfrm>
        <a:graphic>
          <a:graphicData uri="http://schemas.openxmlformats.org/drawingml/2006/table">
            <a:tbl>
              <a:tblPr>
                <a:noFill/>
                <a:tableStyleId>{D88C9012-98DE-44D7-A648-14E099C4C39C}</a:tableStyleId>
              </a:tblPr>
              <a:tblGrid>
                <a:gridCol w="180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4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 dirty="0">
                          <a:latin typeface="Prompt"/>
                          <a:ea typeface="Prompt"/>
                          <a:cs typeface="Prompt"/>
                          <a:sym typeface="Prompt"/>
                        </a:rPr>
                        <a:t>Before Blumira</a:t>
                      </a:r>
                      <a:endParaRPr sz="1500" b="1" dirty="0">
                        <a:latin typeface="Prompt"/>
                        <a:ea typeface="Prompt"/>
                        <a:cs typeface="Prompt"/>
                        <a:sym typeface="Promp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latin typeface="Prompt"/>
                          <a:ea typeface="Prompt"/>
                          <a:cs typeface="Prompt"/>
                          <a:sym typeface="Prompt"/>
                        </a:rPr>
                        <a:t>Score</a:t>
                      </a:r>
                      <a:endParaRPr sz="1500" b="1">
                        <a:latin typeface="Prompt"/>
                        <a:ea typeface="Prompt"/>
                        <a:cs typeface="Prompt"/>
                        <a:sym typeface="Promp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Logging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solidFill>
                            <a:srgbClr val="CC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0/6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Threat Detection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solidFill>
                            <a:srgbClr val="F1C23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3/13</a:t>
                      </a:r>
                      <a:endParaRPr sz="1700" b="1">
                        <a:solidFill>
                          <a:srgbClr val="F1C23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Alerting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solidFill>
                            <a:srgbClr val="F1C23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1/6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3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Audit / Compliance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solidFill>
                            <a:srgbClr val="CC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0/7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3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Response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 dirty="0">
                          <a:solidFill>
                            <a:srgbClr val="CC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0/5</a:t>
                      </a:r>
                      <a:endParaRPr sz="13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3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Monitoring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 dirty="0">
                          <a:solidFill>
                            <a:srgbClr val="CC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0/3</a:t>
                      </a:r>
                      <a:endParaRPr sz="13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96" name="Google Shape;296;p48"/>
          <p:cNvGraphicFramePr/>
          <p:nvPr>
            <p:extLst>
              <p:ext uri="{D42A27DB-BD31-4B8C-83A1-F6EECF244321}">
                <p14:modId xmlns:p14="http://schemas.microsoft.com/office/powerpoint/2010/main" val="3527904744"/>
              </p:ext>
            </p:extLst>
          </p:nvPr>
        </p:nvGraphicFramePr>
        <p:xfrm>
          <a:off x="6160275" y="1514819"/>
          <a:ext cx="2819800" cy="3231660"/>
        </p:xfrm>
        <a:graphic>
          <a:graphicData uri="http://schemas.openxmlformats.org/drawingml/2006/table">
            <a:tbl>
              <a:tblPr>
                <a:noFill/>
                <a:tableStyleId>{D88C9012-98DE-44D7-A648-14E099C4C39C}</a:tableStyleId>
              </a:tblPr>
              <a:tblGrid>
                <a:gridCol w="1862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7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4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 dirty="0">
                          <a:latin typeface="Prompt"/>
                          <a:ea typeface="Prompt"/>
                          <a:cs typeface="Prompt"/>
                          <a:sym typeface="Prompt"/>
                        </a:rPr>
                        <a:t>XDR Edition</a:t>
                      </a:r>
                      <a:endParaRPr sz="1500" b="1" dirty="0">
                        <a:latin typeface="Prompt"/>
                        <a:ea typeface="Prompt"/>
                        <a:cs typeface="Prompt"/>
                        <a:sym typeface="Promp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latin typeface="Prompt"/>
                          <a:ea typeface="Prompt"/>
                          <a:cs typeface="Prompt"/>
                          <a:sym typeface="Prompt"/>
                        </a:rPr>
                        <a:t>Score</a:t>
                      </a:r>
                      <a:endParaRPr sz="1500" b="1">
                        <a:latin typeface="Prompt"/>
                        <a:ea typeface="Prompt"/>
                        <a:cs typeface="Prompt"/>
                        <a:sym typeface="Promp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Logging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solidFill>
                            <a:srgbClr val="38761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6/6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Threat Detection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solidFill>
                            <a:srgbClr val="38761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13/13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Alerting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solidFill>
                            <a:srgbClr val="38761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6/6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3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Audit / Compliance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solidFill>
                            <a:srgbClr val="38761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7/7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3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Response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 dirty="0">
                          <a:solidFill>
                            <a:srgbClr val="38761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5/5</a:t>
                      </a:r>
                      <a:endParaRPr sz="13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3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Monitoring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 dirty="0">
                          <a:solidFill>
                            <a:srgbClr val="38761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3/3</a:t>
                      </a:r>
                      <a:endParaRPr sz="13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97" name="Google Shape;297;p48"/>
          <p:cNvSpPr txBox="1"/>
          <p:nvPr/>
        </p:nvSpPr>
        <p:spPr>
          <a:xfrm>
            <a:off x="604675" y="866825"/>
            <a:ext cx="5603100" cy="432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>
                <a:latin typeface="Open Sans"/>
                <a:ea typeface="Open Sans"/>
                <a:cs typeface="Open Sans"/>
                <a:sym typeface="Open Sans"/>
              </a:rPr>
              <a:t>We recommend adding a Blumira Paid Edition to fill your gaps: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298" name="Google Shape;298;p48"/>
          <p:cNvGraphicFramePr/>
          <p:nvPr>
            <p:extLst>
              <p:ext uri="{D42A27DB-BD31-4B8C-83A1-F6EECF244321}">
                <p14:modId xmlns:p14="http://schemas.microsoft.com/office/powerpoint/2010/main" val="2004280244"/>
              </p:ext>
            </p:extLst>
          </p:nvPr>
        </p:nvGraphicFramePr>
        <p:xfrm>
          <a:off x="3083375" y="1514819"/>
          <a:ext cx="2819800" cy="3231660"/>
        </p:xfrm>
        <a:graphic>
          <a:graphicData uri="http://schemas.openxmlformats.org/drawingml/2006/table">
            <a:tbl>
              <a:tblPr>
                <a:noFill/>
                <a:tableStyleId>{D88C9012-98DE-44D7-A648-14E099C4C39C}</a:tableStyleId>
              </a:tblPr>
              <a:tblGrid>
                <a:gridCol w="1862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7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4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latin typeface="Prompt"/>
                          <a:ea typeface="Prompt"/>
                          <a:cs typeface="Prompt"/>
                          <a:sym typeface="Prompt"/>
                        </a:rPr>
                        <a:t>Free Edition</a:t>
                      </a:r>
                      <a:endParaRPr sz="1500" b="1">
                        <a:latin typeface="Prompt"/>
                        <a:ea typeface="Prompt"/>
                        <a:cs typeface="Prompt"/>
                        <a:sym typeface="Promp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latin typeface="Prompt"/>
                          <a:ea typeface="Prompt"/>
                          <a:cs typeface="Prompt"/>
                          <a:sym typeface="Prompt"/>
                        </a:rPr>
                        <a:t>Score</a:t>
                      </a:r>
                      <a:endParaRPr sz="1500" b="1">
                        <a:latin typeface="Prompt"/>
                        <a:ea typeface="Prompt"/>
                        <a:cs typeface="Prompt"/>
                        <a:sym typeface="Promp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Logging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solidFill>
                            <a:srgbClr val="F1C23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2/6</a:t>
                      </a:r>
                      <a:endParaRPr sz="1300">
                        <a:solidFill>
                          <a:srgbClr val="F1C23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Threat Detection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solidFill>
                            <a:srgbClr val="F1C23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6/13</a:t>
                      </a:r>
                      <a:endParaRPr sz="1300">
                        <a:solidFill>
                          <a:srgbClr val="F1C23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Alerting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solidFill>
                            <a:srgbClr val="F1C23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2/6</a:t>
                      </a:r>
                      <a:endParaRPr sz="1300">
                        <a:solidFill>
                          <a:srgbClr val="F1C23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3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Audit / Compliance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solidFill>
                            <a:srgbClr val="F1C23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2/7</a:t>
                      </a:r>
                      <a:endParaRPr sz="1300">
                        <a:solidFill>
                          <a:srgbClr val="F1C23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3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Response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 dirty="0">
                          <a:solidFill>
                            <a:srgbClr val="F1C23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3/5</a:t>
                      </a:r>
                      <a:endParaRPr sz="1300" dirty="0">
                        <a:solidFill>
                          <a:srgbClr val="F1C23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3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Monitoring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 dirty="0">
                          <a:solidFill>
                            <a:srgbClr val="F1C23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2/3</a:t>
                      </a:r>
                      <a:endParaRPr sz="1300" dirty="0">
                        <a:solidFill>
                          <a:srgbClr val="F1C23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99" name="Google Shape;299;p48"/>
          <p:cNvPicPr preferRelativeResize="0"/>
          <p:nvPr/>
        </p:nvPicPr>
        <p:blipFill rotWithShape="1">
          <a:blip r:embed="rId3">
            <a:alphaModFix/>
          </a:blip>
          <a:srcRect t="32787" b="32006"/>
          <a:stretch/>
        </p:blipFill>
        <p:spPr>
          <a:xfrm>
            <a:off x="6543225" y="1111013"/>
            <a:ext cx="2053901" cy="54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9"/>
          <p:cNvSpPr txBox="1">
            <a:spLocks noGrp="1"/>
          </p:cNvSpPr>
          <p:nvPr>
            <p:ph type="ctrTitle"/>
          </p:nvPr>
        </p:nvSpPr>
        <p:spPr>
          <a:xfrm>
            <a:off x="618784" y="280905"/>
            <a:ext cx="7526100" cy="6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Free vs Paid Editions</a:t>
            </a:r>
            <a:endParaRPr/>
          </a:p>
        </p:txBody>
      </p:sp>
      <p:graphicFrame>
        <p:nvGraphicFramePr>
          <p:cNvPr id="305" name="Google Shape;305;p49"/>
          <p:cNvGraphicFramePr/>
          <p:nvPr>
            <p:extLst>
              <p:ext uri="{D42A27DB-BD31-4B8C-83A1-F6EECF244321}">
                <p14:modId xmlns:p14="http://schemas.microsoft.com/office/powerpoint/2010/main" val="3703926571"/>
              </p:ext>
            </p:extLst>
          </p:nvPr>
        </p:nvGraphicFramePr>
        <p:xfrm>
          <a:off x="656100" y="1205815"/>
          <a:ext cx="8058925" cy="3862915"/>
        </p:xfrm>
        <a:graphic>
          <a:graphicData uri="http://schemas.openxmlformats.org/drawingml/2006/table">
            <a:tbl>
              <a:tblPr>
                <a:noFill/>
                <a:tableStyleId>{D88C9012-98DE-44D7-A648-14E099C4C39C}</a:tableStyleId>
              </a:tblPr>
              <a:tblGrid>
                <a:gridCol w="1797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61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5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latin typeface="Prompt"/>
                          <a:ea typeface="Prompt"/>
                          <a:cs typeface="Prompt"/>
                          <a:sym typeface="Prompt"/>
                        </a:rPr>
                        <a:t>Name </a:t>
                      </a:r>
                      <a:endParaRPr b="1" dirty="0">
                        <a:latin typeface="Prompt"/>
                        <a:ea typeface="Prompt"/>
                        <a:cs typeface="Prompt"/>
                        <a:sym typeface="Promp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latin typeface="Prompt"/>
                          <a:ea typeface="Prompt"/>
                          <a:cs typeface="Prompt"/>
                          <a:sym typeface="Prompt"/>
                        </a:rPr>
                        <a:t>Paid Edition Features Gained</a:t>
                      </a:r>
                      <a:endParaRPr b="1" dirty="0">
                        <a:latin typeface="Prompt"/>
                        <a:ea typeface="Prompt"/>
                        <a:cs typeface="Prompt"/>
                        <a:sym typeface="Promp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Detection Rule Management</a:t>
                      </a:r>
                      <a:endParaRPr sz="11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Detection visibility. Ability to enable/disable detections. The ability to customize detections to not trigger findings for certain hosts or IP addresses</a:t>
                      </a:r>
                      <a:endParaRPr sz="1100" dirty="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24/7 Security Operations Team Support</a:t>
                      </a:r>
                      <a:endParaRPr sz="11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Product and Security support. In addition to 24/7 Security Response help, the SecOps team also helps customize the Blumira product experience for customers through changes to dashboards, reports, and detections</a:t>
                      </a:r>
                      <a:endParaRPr sz="1100" dirty="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Reporting and Dashboards</a:t>
                      </a:r>
                      <a:endParaRPr sz="1100" b="1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" sz="110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Ability to save and schedule custom reports, delivered via email on a frequency of your choice.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Additional dashboards that provide detailed insights to security and management teams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Retention</a:t>
                      </a:r>
                      <a:endParaRPr sz="11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Either 30 days (SIEM Pro), or 1 year (SIEM+, XDR) of data retention</a:t>
                      </a:r>
                      <a:endParaRPr sz="1100" dirty="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Integrations</a:t>
                      </a:r>
                      <a:endParaRPr sz="11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Free edition and M365 edition both leverage the M365 Integration. Additional integrations are available in paid editions: (See full list at </a:t>
                      </a:r>
                      <a:r>
                        <a:rPr lang="en" sz="1100" u="sng" dirty="0">
                          <a:solidFill>
                            <a:schemeClr val="hlink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hlinkClick r:id="rId3"/>
                        </a:rPr>
                        <a:t>blumira.com/docs</a:t>
                      </a:r>
                      <a:r>
                        <a:rPr lang="en" sz="110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)</a:t>
                      </a:r>
                      <a:r>
                        <a:rPr lang="en" sz="11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endParaRPr sz="1100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2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Dynamic Blocklists and Honeypots</a:t>
                      </a:r>
                      <a:endParaRPr sz="1100" b="1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Automated blocking of security threats on your internet gateway </a:t>
                      </a:r>
                      <a:r>
                        <a:rPr lang="en-US" sz="1100" u="sng" dirty="0">
                          <a:solidFill>
                            <a:schemeClr val="hlink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hlinkClick r:id="rId4"/>
                        </a:rPr>
                        <a:t>(For supported Firewalls)</a:t>
                      </a:r>
                      <a:r>
                        <a:rPr lang="en-US" sz="1100" u="sng" dirty="0">
                          <a:solidFill>
                            <a:schemeClr val="hlink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and Honeypots for detection of unauthorized access attempts and lateral movement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06" name="Google Shape;306;p49"/>
          <p:cNvSpPr txBox="1"/>
          <p:nvPr/>
        </p:nvSpPr>
        <p:spPr>
          <a:xfrm>
            <a:off x="618784" y="747255"/>
            <a:ext cx="7718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 dirty="0">
                <a:latin typeface="Open Sans"/>
                <a:ea typeface="Open Sans"/>
                <a:cs typeface="Open Sans"/>
                <a:sym typeface="Open Sans"/>
              </a:rPr>
              <a:t>Features Gained When Moving to a Paid Edition</a:t>
            </a:r>
            <a:endParaRPr sz="1800"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9"/>
          <p:cNvSpPr txBox="1">
            <a:spLocks noGrp="1"/>
          </p:cNvSpPr>
          <p:nvPr>
            <p:ph type="ctrTitle"/>
          </p:nvPr>
        </p:nvSpPr>
        <p:spPr>
          <a:xfrm>
            <a:off x="604675" y="341600"/>
            <a:ext cx="7526100" cy="6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Logging, Detection &amp; Response?</a:t>
            </a:r>
            <a:endParaRPr/>
          </a:p>
        </p:txBody>
      </p:sp>
      <p:graphicFrame>
        <p:nvGraphicFramePr>
          <p:cNvPr id="212" name="Google Shape;212;p39"/>
          <p:cNvGraphicFramePr/>
          <p:nvPr/>
        </p:nvGraphicFramePr>
        <p:xfrm>
          <a:off x="732300" y="1373744"/>
          <a:ext cx="8058925" cy="3571350"/>
        </p:xfrm>
        <a:graphic>
          <a:graphicData uri="http://schemas.openxmlformats.org/drawingml/2006/table">
            <a:tbl>
              <a:tblPr>
                <a:noFill/>
                <a:tableStyleId>{D88C9012-98DE-44D7-A648-14E099C4C39C}</a:tableStyleId>
              </a:tblPr>
              <a:tblGrid>
                <a:gridCol w="2378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5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b="1">
                        <a:latin typeface="Prompt"/>
                        <a:ea typeface="Prompt"/>
                        <a:cs typeface="Prompt"/>
                        <a:sym typeface="Promp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latin typeface="Prompt"/>
                          <a:ea typeface="Prompt"/>
                          <a:cs typeface="Prompt"/>
                          <a:sym typeface="Prompt"/>
                        </a:rPr>
                        <a:t>Score</a:t>
                      </a:r>
                      <a:endParaRPr sz="1700" b="1">
                        <a:latin typeface="Prompt"/>
                        <a:ea typeface="Prompt"/>
                        <a:cs typeface="Prompt"/>
                        <a:sym typeface="Promp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Logging</a:t>
                      </a:r>
                      <a:endParaRPr sz="11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Essential for forensics &amp; detection; required by CMMC, NIST, PCI and cyber insurance to get claims paid</a:t>
                      </a:r>
                      <a:endParaRPr sz="8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Threat Detection</a:t>
                      </a:r>
                      <a:endParaRPr sz="11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Critical to identify attacks early to stop a breach</a:t>
                      </a:r>
                      <a:endParaRPr sz="8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Alerting</a:t>
                      </a:r>
                      <a:endParaRPr sz="11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Real-time, prioritized alerts enable faster response times</a:t>
                      </a:r>
                      <a:endParaRPr sz="8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Audit / Compliance</a:t>
                      </a:r>
                      <a:endParaRPr sz="11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One year of data retention required; ensure log integrity &amp; confidentiality</a:t>
                      </a:r>
                      <a:endParaRPr sz="8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Response</a:t>
                      </a:r>
                      <a:endParaRPr sz="11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Automated response &amp; playbooks to contain threats quickly to limit damage and costs</a:t>
                      </a:r>
                      <a:endParaRPr sz="8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2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Monitoring</a:t>
                      </a:r>
                      <a:endParaRPr sz="11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High availability, 24/7 automated monitoring for full reliable coverage</a:t>
                      </a:r>
                      <a:endParaRPr sz="8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13" name="Google Shape;21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750" y="1538325"/>
            <a:ext cx="742075" cy="16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9"/>
          <p:cNvSpPr txBox="1"/>
          <p:nvPr/>
        </p:nvSpPr>
        <p:spPr>
          <a:xfrm>
            <a:off x="604675" y="807950"/>
            <a:ext cx="7718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latin typeface="Open Sans"/>
                <a:ea typeface="Open Sans"/>
                <a:cs typeface="Open Sans"/>
                <a:sym typeface="Open Sans"/>
              </a:rPr>
              <a:t>It’s critical to meet security, compliance and cybersecurity insurance: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0"/>
          <p:cNvSpPr txBox="1">
            <a:spLocks noGrp="1"/>
          </p:cNvSpPr>
          <p:nvPr>
            <p:ph type="ctrTitle"/>
          </p:nvPr>
        </p:nvSpPr>
        <p:spPr>
          <a:xfrm>
            <a:off x="604675" y="341600"/>
            <a:ext cx="6629100" cy="6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Are Your Gaps Today?</a:t>
            </a:r>
            <a:endParaRPr>
              <a:solidFill>
                <a:schemeClr val="accent1"/>
              </a:solidFill>
            </a:endParaRPr>
          </a:p>
        </p:txBody>
      </p:sp>
      <p:graphicFrame>
        <p:nvGraphicFramePr>
          <p:cNvPr id="220" name="Google Shape;220;p40"/>
          <p:cNvGraphicFramePr/>
          <p:nvPr/>
        </p:nvGraphicFramePr>
        <p:xfrm>
          <a:off x="680875" y="1514819"/>
          <a:ext cx="3066675" cy="3231660"/>
        </p:xfrm>
        <a:graphic>
          <a:graphicData uri="http://schemas.openxmlformats.org/drawingml/2006/table">
            <a:tbl>
              <a:tblPr>
                <a:noFill/>
                <a:tableStyleId>{D88C9012-98DE-44D7-A648-14E099C4C39C}</a:tableStyleId>
              </a:tblPr>
              <a:tblGrid>
                <a:gridCol w="207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6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4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latin typeface="Prompt"/>
                          <a:ea typeface="Prompt"/>
                          <a:cs typeface="Prompt"/>
                          <a:sym typeface="Prompt"/>
                        </a:rPr>
                        <a:t>Current State</a:t>
                      </a:r>
                      <a:endParaRPr sz="1700" b="1">
                        <a:latin typeface="Prompt"/>
                        <a:ea typeface="Prompt"/>
                        <a:cs typeface="Prompt"/>
                        <a:sym typeface="Promp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latin typeface="Prompt"/>
                          <a:ea typeface="Prompt"/>
                          <a:cs typeface="Prompt"/>
                          <a:sym typeface="Prompt"/>
                        </a:rPr>
                        <a:t>Score</a:t>
                      </a:r>
                      <a:endParaRPr sz="1700" b="1">
                        <a:latin typeface="Prompt"/>
                        <a:ea typeface="Prompt"/>
                        <a:cs typeface="Prompt"/>
                        <a:sym typeface="Promp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Logging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solidFill>
                            <a:srgbClr val="CC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0/6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Threat Detection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solidFill>
                            <a:srgbClr val="F1C23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4/13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Alerting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solidFill>
                            <a:srgbClr val="F1C23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1/6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3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Audit / Compliance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solidFill>
                            <a:srgbClr val="CC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0/7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3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Response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solidFill>
                            <a:srgbClr val="CC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0/4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3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Monitoring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solidFill>
                            <a:srgbClr val="CC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0/3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21" name="Google Shape;221;p40"/>
          <p:cNvSpPr txBox="1"/>
          <p:nvPr/>
        </p:nvSpPr>
        <p:spPr>
          <a:xfrm>
            <a:off x="604675" y="821275"/>
            <a:ext cx="7220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latin typeface="Open Sans"/>
                <a:ea typeface="Open Sans"/>
                <a:cs typeface="Open Sans"/>
                <a:sym typeface="Open Sans"/>
              </a:rPr>
              <a:t>Scoring your current security posture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22" name="Google Shape;222;p40"/>
          <p:cNvGrpSpPr/>
          <p:nvPr/>
        </p:nvGrpSpPr>
        <p:grpSpPr>
          <a:xfrm>
            <a:off x="4426199" y="1514834"/>
            <a:ext cx="742699" cy="1033515"/>
            <a:chOff x="910723" y="1508212"/>
            <a:chExt cx="251660" cy="350166"/>
          </a:xfrm>
        </p:grpSpPr>
        <p:sp>
          <p:nvSpPr>
            <p:cNvPr id="223" name="Google Shape;223;p40"/>
            <p:cNvSpPr/>
            <p:nvPr/>
          </p:nvSpPr>
          <p:spPr>
            <a:xfrm>
              <a:off x="910723" y="1508212"/>
              <a:ext cx="251660" cy="350166"/>
            </a:xfrm>
            <a:custGeom>
              <a:avLst/>
              <a:gdLst/>
              <a:ahLst/>
              <a:cxnLst/>
              <a:rect l="l" t="t" r="r" b="b"/>
              <a:pathLst>
                <a:path w="7907" h="11002" extrusionOk="0">
                  <a:moveTo>
                    <a:pt x="3942" y="334"/>
                  </a:moveTo>
                  <a:cubicBezTo>
                    <a:pt x="4132" y="334"/>
                    <a:pt x="4299" y="441"/>
                    <a:pt x="4394" y="608"/>
                  </a:cubicBezTo>
                  <a:cubicBezTo>
                    <a:pt x="4418" y="644"/>
                    <a:pt x="4466" y="679"/>
                    <a:pt x="4525" y="679"/>
                  </a:cubicBezTo>
                  <a:lnTo>
                    <a:pt x="5132" y="679"/>
                  </a:lnTo>
                  <a:cubicBezTo>
                    <a:pt x="5240" y="679"/>
                    <a:pt x="5311" y="763"/>
                    <a:pt x="5311" y="858"/>
                  </a:cubicBezTo>
                  <a:lnTo>
                    <a:pt x="5311" y="1382"/>
                  </a:lnTo>
                  <a:lnTo>
                    <a:pt x="2573" y="1382"/>
                  </a:lnTo>
                  <a:lnTo>
                    <a:pt x="2573" y="858"/>
                  </a:lnTo>
                  <a:cubicBezTo>
                    <a:pt x="2573" y="751"/>
                    <a:pt x="2668" y="679"/>
                    <a:pt x="2751" y="679"/>
                  </a:cubicBezTo>
                  <a:lnTo>
                    <a:pt x="3358" y="679"/>
                  </a:lnTo>
                  <a:cubicBezTo>
                    <a:pt x="3418" y="679"/>
                    <a:pt x="3466" y="644"/>
                    <a:pt x="3501" y="608"/>
                  </a:cubicBezTo>
                  <a:cubicBezTo>
                    <a:pt x="3585" y="441"/>
                    <a:pt x="3763" y="334"/>
                    <a:pt x="3942" y="334"/>
                  </a:cubicBezTo>
                  <a:close/>
                  <a:moveTo>
                    <a:pt x="7240" y="1013"/>
                  </a:moveTo>
                  <a:cubicBezTo>
                    <a:pt x="7442" y="1013"/>
                    <a:pt x="7609" y="1179"/>
                    <a:pt x="7609" y="1370"/>
                  </a:cubicBezTo>
                  <a:lnTo>
                    <a:pt x="7609" y="10323"/>
                  </a:lnTo>
                  <a:lnTo>
                    <a:pt x="7585" y="10323"/>
                  </a:lnTo>
                  <a:cubicBezTo>
                    <a:pt x="7585" y="10514"/>
                    <a:pt x="7430" y="10681"/>
                    <a:pt x="7228" y="10681"/>
                  </a:cubicBezTo>
                  <a:lnTo>
                    <a:pt x="691" y="10681"/>
                  </a:lnTo>
                  <a:cubicBezTo>
                    <a:pt x="501" y="10681"/>
                    <a:pt x="334" y="10514"/>
                    <a:pt x="334" y="10323"/>
                  </a:cubicBezTo>
                  <a:lnTo>
                    <a:pt x="334" y="1370"/>
                  </a:lnTo>
                  <a:cubicBezTo>
                    <a:pt x="334" y="1179"/>
                    <a:pt x="501" y="1013"/>
                    <a:pt x="691" y="1013"/>
                  </a:cubicBezTo>
                  <a:lnTo>
                    <a:pt x="2263" y="1013"/>
                  </a:lnTo>
                  <a:lnTo>
                    <a:pt x="2263" y="1537"/>
                  </a:lnTo>
                  <a:cubicBezTo>
                    <a:pt x="2263" y="1632"/>
                    <a:pt x="2335" y="1703"/>
                    <a:pt x="2418" y="1703"/>
                  </a:cubicBezTo>
                  <a:lnTo>
                    <a:pt x="5525" y="1703"/>
                  </a:lnTo>
                  <a:cubicBezTo>
                    <a:pt x="5609" y="1703"/>
                    <a:pt x="5680" y="1632"/>
                    <a:pt x="5680" y="1537"/>
                  </a:cubicBezTo>
                  <a:lnTo>
                    <a:pt x="5680" y="1013"/>
                  </a:lnTo>
                  <a:close/>
                  <a:moveTo>
                    <a:pt x="3954" y="1"/>
                  </a:moveTo>
                  <a:cubicBezTo>
                    <a:pt x="3692" y="1"/>
                    <a:pt x="3442" y="144"/>
                    <a:pt x="3275" y="346"/>
                  </a:cubicBezTo>
                  <a:lnTo>
                    <a:pt x="2751" y="346"/>
                  </a:lnTo>
                  <a:cubicBezTo>
                    <a:pt x="2525" y="346"/>
                    <a:pt x="2335" y="501"/>
                    <a:pt x="2275" y="691"/>
                  </a:cubicBezTo>
                  <a:lnTo>
                    <a:pt x="680" y="691"/>
                  </a:lnTo>
                  <a:cubicBezTo>
                    <a:pt x="310" y="691"/>
                    <a:pt x="1" y="989"/>
                    <a:pt x="1" y="1382"/>
                  </a:cubicBezTo>
                  <a:lnTo>
                    <a:pt x="1" y="10323"/>
                  </a:lnTo>
                  <a:cubicBezTo>
                    <a:pt x="1" y="10692"/>
                    <a:pt x="299" y="11002"/>
                    <a:pt x="680" y="11002"/>
                  </a:cubicBezTo>
                  <a:lnTo>
                    <a:pt x="7216" y="11002"/>
                  </a:lnTo>
                  <a:cubicBezTo>
                    <a:pt x="7585" y="11002"/>
                    <a:pt x="7907" y="10704"/>
                    <a:pt x="7907" y="10323"/>
                  </a:cubicBezTo>
                  <a:lnTo>
                    <a:pt x="7907" y="1382"/>
                  </a:lnTo>
                  <a:cubicBezTo>
                    <a:pt x="7907" y="989"/>
                    <a:pt x="7609" y="691"/>
                    <a:pt x="7228" y="691"/>
                  </a:cubicBezTo>
                  <a:lnTo>
                    <a:pt x="5644" y="691"/>
                  </a:lnTo>
                  <a:cubicBezTo>
                    <a:pt x="5561" y="501"/>
                    <a:pt x="5383" y="346"/>
                    <a:pt x="5168" y="346"/>
                  </a:cubicBezTo>
                  <a:lnTo>
                    <a:pt x="4644" y="346"/>
                  </a:lnTo>
                  <a:cubicBezTo>
                    <a:pt x="4478" y="144"/>
                    <a:pt x="4228" y="1"/>
                    <a:pt x="39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40"/>
            <p:cNvSpPr/>
            <p:nvPr/>
          </p:nvSpPr>
          <p:spPr>
            <a:xfrm>
              <a:off x="1031604" y="1530205"/>
              <a:ext cx="10280" cy="10248"/>
            </a:xfrm>
            <a:custGeom>
              <a:avLst/>
              <a:gdLst/>
              <a:ahLst/>
              <a:cxnLst/>
              <a:rect l="l" t="t" r="r" b="b"/>
              <a:pathLst>
                <a:path w="323" h="322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cubicBezTo>
                    <a:pt x="251" y="322"/>
                    <a:pt x="322" y="250"/>
                    <a:pt x="322" y="167"/>
                  </a:cubicBez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40"/>
            <p:cNvSpPr/>
            <p:nvPr/>
          </p:nvSpPr>
          <p:spPr>
            <a:xfrm>
              <a:off x="932334" y="1551784"/>
              <a:ext cx="208088" cy="273653"/>
            </a:xfrm>
            <a:custGeom>
              <a:avLst/>
              <a:gdLst/>
              <a:ahLst/>
              <a:cxnLst/>
              <a:rect l="l" t="t" r="r" b="b"/>
              <a:pathLst>
                <a:path w="6538" h="8598" extrusionOk="0">
                  <a:moveTo>
                    <a:pt x="167" y="1"/>
                  </a:moveTo>
                  <a:cubicBezTo>
                    <a:pt x="72" y="1"/>
                    <a:pt x="1" y="84"/>
                    <a:pt x="1" y="168"/>
                  </a:cubicBezTo>
                  <a:lnTo>
                    <a:pt x="1" y="8430"/>
                  </a:lnTo>
                  <a:cubicBezTo>
                    <a:pt x="1" y="8526"/>
                    <a:pt x="72" y="8597"/>
                    <a:pt x="167" y="8597"/>
                  </a:cubicBezTo>
                  <a:lnTo>
                    <a:pt x="6358" y="8597"/>
                  </a:lnTo>
                  <a:cubicBezTo>
                    <a:pt x="6442" y="8597"/>
                    <a:pt x="6525" y="8526"/>
                    <a:pt x="6525" y="8430"/>
                  </a:cubicBezTo>
                  <a:lnTo>
                    <a:pt x="6525" y="168"/>
                  </a:lnTo>
                  <a:cubicBezTo>
                    <a:pt x="6537" y="84"/>
                    <a:pt x="6466" y="13"/>
                    <a:pt x="6370" y="13"/>
                  </a:cubicBezTo>
                  <a:lnTo>
                    <a:pt x="5513" y="13"/>
                  </a:lnTo>
                  <a:cubicBezTo>
                    <a:pt x="5418" y="13"/>
                    <a:pt x="5346" y="84"/>
                    <a:pt x="5346" y="168"/>
                  </a:cubicBezTo>
                  <a:cubicBezTo>
                    <a:pt x="5346" y="263"/>
                    <a:pt x="5418" y="334"/>
                    <a:pt x="5513" y="334"/>
                  </a:cubicBezTo>
                  <a:lnTo>
                    <a:pt x="6204" y="334"/>
                  </a:lnTo>
                  <a:lnTo>
                    <a:pt x="6204" y="8264"/>
                  </a:lnTo>
                  <a:lnTo>
                    <a:pt x="334" y="8264"/>
                  </a:lnTo>
                  <a:lnTo>
                    <a:pt x="334" y="334"/>
                  </a:lnTo>
                  <a:lnTo>
                    <a:pt x="1024" y="334"/>
                  </a:lnTo>
                  <a:cubicBezTo>
                    <a:pt x="1120" y="334"/>
                    <a:pt x="1191" y="263"/>
                    <a:pt x="1191" y="168"/>
                  </a:cubicBezTo>
                  <a:cubicBezTo>
                    <a:pt x="1191" y="84"/>
                    <a:pt x="1120" y="1"/>
                    <a:pt x="10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40"/>
            <p:cNvSpPr/>
            <p:nvPr/>
          </p:nvSpPr>
          <p:spPr>
            <a:xfrm>
              <a:off x="965689" y="1661302"/>
              <a:ext cx="32241" cy="32241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346"/>
                  </a:moveTo>
                  <a:cubicBezTo>
                    <a:pt x="608" y="346"/>
                    <a:pt x="679" y="441"/>
                    <a:pt x="679" y="525"/>
                  </a:cubicBezTo>
                  <a:cubicBezTo>
                    <a:pt x="703" y="620"/>
                    <a:pt x="608" y="703"/>
                    <a:pt x="500" y="703"/>
                  </a:cubicBezTo>
                  <a:cubicBezTo>
                    <a:pt x="405" y="703"/>
                    <a:pt x="322" y="620"/>
                    <a:pt x="322" y="525"/>
                  </a:cubicBezTo>
                  <a:cubicBezTo>
                    <a:pt x="322" y="417"/>
                    <a:pt x="417" y="346"/>
                    <a:pt x="500" y="346"/>
                  </a:cubicBezTo>
                  <a:close/>
                  <a:moveTo>
                    <a:pt x="500" y="1"/>
                  </a:moveTo>
                  <a:cubicBezTo>
                    <a:pt x="227" y="1"/>
                    <a:pt x="0" y="227"/>
                    <a:pt x="0" y="513"/>
                  </a:cubicBezTo>
                  <a:cubicBezTo>
                    <a:pt x="0" y="787"/>
                    <a:pt x="227" y="1013"/>
                    <a:pt x="500" y="1013"/>
                  </a:cubicBezTo>
                  <a:cubicBezTo>
                    <a:pt x="786" y="1013"/>
                    <a:pt x="1012" y="787"/>
                    <a:pt x="1012" y="513"/>
                  </a:cubicBezTo>
                  <a:cubicBezTo>
                    <a:pt x="1012" y="227"/>
                    <a:pt x="786" y="1"/>
                    <a:pt x="5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40"/>
            <p:cNvSpPr/>
            <p:nvPr/>
          </p:nvSpPr>
          <p:spPr>
            <a:xfrm>
              <a:off x="965689" y="1710571"/>
              <a:ext cx="32241" cy="32241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346"/>
                  </a:moveTo>
                  <a:cubicBezTo>
                    <a:pt x="608" y="346"/>
                    <a:pt x="679" y="441"/>
                    <a:pt x="679" y="524"/>
                  </a:cubicBezTo>
                  <a:cubicBezTo>
                    <a:pt x="679" y="608"/>
                    <a:pt x="608" y="703"/>
                    <a:pt x="500" y="703"/>
                  </a:cubicBezTo>
                  <a:cubicBezTo>
                    <a:pt x="405" y="703"/>
                    <a:pt x="322" y="608"/>
                    <a:pt x="322" y="524"/>
                  </a:cubicBezTo>
                  <a:cubicBezTo>
                    <a:pt x="322" y="441"/>
                    <a:pt x="417" y="346"/>
                    <a:pt x="500" y="346"/>
                  </a:cubicBezTo>
                  <a:close/>
                  <a:moveTo>
                    <a:pt x="500" y="1"/>
                  </a:moveTo>
                  <a:cubicBezTo>
                    <a:pt x="227" y="1"/>
                    <a:pt x="0" y="227"/>
                    <a:pt x="0" y="513"/>
                  </a:cubicBezTo>
                  <a:cubicBezTo>
                    <a:pt x="0" y="786"/>
                    <a:pt x="227" y="1013"/>
                    <a:pt x="500" y="1013"/>
                  </a:cubicBezTo>
                  <a:cubicBezTo>
                    <a:pt x="786" y="1013"/>
                    <a:pt x="1012" y="786"/>
                    <a:pt x="1012" y="513"/>
                  </a:cubicBezTo>
                  <a:cubicBezTo>
                    <a:pt x="1012" y="227"/>
                    <a:pt x="786" y="1"/>
                    <a:pt x="5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40"/>
            <p:cNvSpPr/>
            <p:nvPr/>
          </p:nvSpPr>
          <p:spPr>
            <a:xfrm>
              <a:off x="965689" y="1760604"/>
              <a:ext cx="32241" cy="31859"/>
            </a:xfrm>
            <a:custGeom>
              <a:avLst/>
              <a:gdLst/>
              <a:ahLst/>
              <a:cxnLst/>
              <a:rect l="l" t="t" r="r" b="b"/>
              <a:pathLst>
                <a:path w="1013" h="1001" extrusionOk="0">
                  <a:moveTo>
                    <a:pt x="500" y="322"/>
                  </a:moveTo>
                  <a:cubicBezTo>
                    <a:pt x="608" y="322"/>
                    <a:pt x="679" y="417"/>
                    <a:pt x="679" y="500"/>
                  </a:cubicBezTo>
                  <a:cubicBezTo>
                    <a:pt x="703" y="596"/>
                    <a:pt x="608" y="679"/>
                    <a:pt x="500" y="679"/>
                  </a:cubicBezTo>
                  <a:cubicBezTo>
                    <a:pt x="405" y="679"/>
                    <a:pt x="322" y="584"/>
                    <a:pt x="322" y="500"/>
                  </a:cubicBezTo>
                  <a:cubicBezTo>
                    <a:pt x="322" y="393"/>
                    <a:pt x="417" y="322"/>
                    <a:pt x="500" y="322"/>
                  </a:cubicBezTo>
                  <a:close/>
                  <a:moveTo>
                    <a:pt x="500" y="0"/>
                  </a:moveTo>
                  <a:cubicBezTo>
                    <a:pt x="227" y="0"/>
                    <a:pt x="0" y="215"/>
                    <a:pt x="0" y="500"/>
                  </a:cubicBezTo>
                  <a:cubicBezTo>
                    <a:pt x="0" y="786"/>
                    <a:pt x="227" y="1000"/>
                    <a:pt x="500" y="1000"/>
                  </a:cubicBezTo>
                  <a:cubicBezTo>
                    <a:pt x="786" y="1000"/>
                    <a:pt x="1012" y="786"/>
                    <a:pt x="1012" y="500"/>
                  </a:cubicBezTo>
                  <a:cubicBezTo>
                    <a:pt x="1012" y="215"/>
                    <a:pt x="786" y="0"/>
                    <a:pt x="5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0"/>
            <p:cNvSpPr/>
            <p:nvPr/>
          </p:nvSpPr>
          <p:spPr>
            <a:xfrm>
              <a:off x="1009643" y="1661302"/>
              <a:ext cx="59899" cy="10662"/>
            </a:xfrm>
            <a:custGeom>
              <a:avLst/>
              <a:gdLst/>
              <a:ahLst/>
              <a:cxnLst/>
              <a:rect l="l" t="t" r="r" b="b"/>
              <a:pathLst>
                <a:path w="1882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1715" y="334"/>
                  </a:lnTo>
                  <a:cubicBezTo>
                    <a:pt x="1798" y="334"/>
                    <a:pt x="1882" y="263"/>
                    <a:pt x="1882" y="167"/>
                  </a:cubicBezTo>
                  <a:cubicBezTo>
                    <a:pt x="1882" y="72"/>
                    <a:pt x="1798" y="1"/>
                    <a:pt x="17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0"/>
            <p:cNvSpPr/>
            <p:nvPr/>
          </p:nvSpPr>
          <p:spPr>
            <a:xfrm>
              <a:off x="1009643" y="1683677"/>
              <a:ext cx="98188" cy="10630"/>
            </a:xfrm>
            <a:custGeom>
              <a:avLst/>
              <a:gdLst/>
              <a:ahLst/>
              <a:cxnLst/>
              <a:rect l="l" t="t" r="r" b="b"/>
              <a:pathLst>
                <a:path w="3085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lnTo>
                    <a:pt x="2917" y="334"/>
                  </a:lnTo>
                  <a:cubicBezTo>
                    <a:pt x="3013" y="334"/>
                    <a:pt x="3084" y="250"/>
                    <a:pt x="3084" y="167"/>
                  </a:cubicBezTo>
                  <a:cubicBezTo>
                    <a:pt x="3084" y="72"/>
                    <a:pt x="3013" y="0"/>
                    <a:pt x="29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0"/>
            <p:cNvSpPr/>
            <p:nvPr/>
          </p:nvSpPr>
          <p:spPr>
            <a:xfrm>
              <a:off x="1009643" y="1710571"/>
              <a:ext cx="59899" cy="10630"/>
            </a:xfrm>
            <a:custGeom>
              <a:avLst/>
              <a:gdLst/>
              <a:ahLst/>
              <a:cxnLst/>
              <a:rect l="l" t="t" r="r" b="b"/>
              <a:pathLst>
                <a:path w="1882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1715" y="334"/>
                  </a:lnTo>
                  <a:cubicBezTo>
                    <a:pt x="1798" y="334"/>
                    <a:pt x="1882" y="263"/>
                    <a:pt x="1882" y="167"/>
                  </a:cubicBezTo>
                  <a:cubicBezTo>
                    <a:pt x="1882" y="84"/>
                    <a:pt x="1798" y="1"/>
                    <a:pt x="17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0"/>
            <p:cNvSpPr/>
            <p:nvPr/>
          </p:nvSpPr>
          <p:spPr>
            <a:xfrm>
              <a:off x="1009643" y="1732946"/>
              <a:ext cx="98188" cy="10630"/>
            </a:xfrm>
            <a:custGeom>
              <a:avLst/>
              <a:gdLst/>
              <a:ahLst/>
              <a:cxnLst/>
              <a:rect l="l" t="t" r="r" b="b"/>
              <a:pathLst>
                <a:path w="3085" h="334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67" y="333"/>
                  </a:cubicBezTo>
                  <a:lnTo>
                    <a:pt x="2917" y="333"/>
                  </a:lnTo>
                  <a:cubicBezTo>
                    <a:pt x="3013" y="333"/>
                    <a:pt x="3084" y="250"/>
                    <a:pt x="3084" y="167"/>
                  </a:cubicBezTo>
                  <a:cubicBezTo>
                    <a:pt x="3084" y="71"/>
                    <a:pt x="3013" y="0"/>
                    <a:pt x="29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0"/>
            <p:cNvSpPr/>
            <p:nvPr/>
          </p:nvSpPr>
          <p:spPr>
            <a:xfrm>
              <a:off x="1009643" y="1760604"/>
              <a:ext cx="59899" cy="10248"/>
            </a:xfrm>
            <a:custGeom>
              <a:avLst/>
              <a:gdLst/>
              <a:ahLst/>
              <a:cxnLst/>
              <a:rect l="l" t="t" r="r" b="b"/>
              <a:pathLst>
                <a:path w="1882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1715" y="322"/>
                  </a:lnTo>
                  <a:cubicBezTo>
                    <a:pt x="1798" y="322"/>
                    <a:pt x="1882" y="250"/>
                    <a:pt x="1882" y="155"/>
                  </a:cubicBezTo>
                  <a:cubicBezTo>
                    <a:pt x="1882" y="72"/>
                    <a:pt x="1798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0"/>
            <p:cNvSpPr/>
            <p:nvPr/>
          </p:nvSpPr>
          <p:spPr>
            <a:xfrm>
              <a:off x="1009643" y="1782183"/>
              <a:ext cx="98188" cy="10662"/>
            </a:xfrm>
            <a:custGeom>
              <a:avLst/>
              <a:gdLst/>
              <a:ahLst/>
              <a:cxnLst/>
              <a:rect l="l" t="t" r="r" b="b"/>
              <a:pathLst>
                <a:path w="3085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2917" y="334"/>
                  </a:lnTo>
                  <a:cubicBezTo>
                    <a:pt x="3013" y="334"/>
                    <a:pt x="3084" y="251"/>
                    <a:pt x="3084" y="168"/>
                  </a:cubicBezTo>
                  <a:cubicBezTo>
                    <a:pt x="3084" y="72"/>
                    <a:pt x="3013" y="1"/>
                    <a:pt x="29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40"/>
            <p:cNvSpPr/>
            <p:nvPr/>
          </p:nvSpPr>
          <p:spPr>
            <a:xfrm>
              <a:off x="1009643" y="1579473"/>
              <a:ext cx="98188" cy="10630"/>
            </a:xfrm>
            <a:custGeom>
              <a:avLst/>
              <a:gdLst/>
              <a:ahLst/>
              <a:cxnLst/>
              <a:rect l="l" t="t" r="r" b="b"/>
              <a:pathLst>
                <a:path w="3085" h="334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67" y="333"/>
                  </a:cubicBezTo>
                  <a:lnTo>
                    <a:pt x="2917" y="333"/>
                  </a:lnTo>
                  <a:cubicBezTo>
                    <a:pt x="3013" y="333"/>
                    <a:pt x="3084" y="250"/>
                    <a:pt x="3084" y="167"/>
                  </a:cubicBezTo>
                  <a:cubicBezTo>
                    <a:pt x="3084" y="71"/>
                    <a:pt x="3013" y="0"/>
                    <a:pt x="29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40"/>
            <p:cNvSpPr/>
            <p:nvPr/>
          </p:nvSpPr>
          <p:spPr>
            <a:xfrm>
              <a:off x="965689" y="1628711"/>
              <a:ext cx="142142" cy="10662"/>
            </a:xfrm>
            <a:custGeom>
              <a:avLst/>
              <a:gdLst/>
              <a:ahLst/>
              <a:cxnLst/>
              <a:rect l="l" t="t" r="r" b="b"/>
              <a:pathLst>
                <a:path w="4466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55" y="334"/>
                  </a:cubicBezTo>
                  <a:lnTo>
                    <a:pt x="4298" y="334"/>
                  </a:lnTo>
                  <a:cubicBezTo>
                    <a:pt x="4394" y="334"/>
                    <a:pt x="4465" y="251"/>
                    <a:pt x="4465" y="168"/>
                  </a:cubicBezTo>
                  <a:cubicBezTo>
                    <a:pt x="4465" y="72"/>
                    <a:pt x="4394" y="1"/>
                    <a:pt x="42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40"/>
            <p:cNvSpPr/>
            <p:nvPr/>
          </p:nvSpPr>
          <p:spPr>
            <a:xfrm>
              <a:off x="1009643" y="1601434"/>
              <a:ext cx="26926" cy="10280"/>
            </a:xfrm>
            <a:custGeom>
              <a:avLst/>
              <a:gdLst/>
              <a:ahLst/>
              <a:cxnLst/>
              <a:rect l="l" t="t" r="r" b="b"/>
              <a:pathLst>
                <a:path w="846" h="323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691" y="322"/>
                  </a:lnTo>
                  <a:cubicBezTo>
                    <a:pt x="774" y="322"/>
                    <a:pt x="846" y="251"/>
                    <a:pt x="846" y="155"/>
                  </a:cubicBezTo>
                  <a:cubicBezTo>
                    <a:pt x="846" y="72"/>
                    <a:pt x="762" y="1"/>
                    <a:pt x="6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40"/>
            <p:cNvSpPr/>
            <p:nvPr/>
          </p:nvSpPr>
          <p:spPr>
            <a:xfrm>
              <a:off x="1047550" y="1601434"/>
              <a:ext cx="26926" cy="10280"/>
            </a:xfrm>
            <a:custGeom>
              <a:avLst/>
              <a:gdLst/>
              <a:ahLst/>
              <a:cxnLst/>
              <a:rect l="l" t="t" r="r" b="b"/>
              <a:pathLst>
                <a:path w="846" h="323" extrusionOk="0">
                  <a:moveTo>
                    <a:pt x="167" y="1"/>
                  </a:moveTo>
                  <a:cubicBezTo>
                    <a:pt x="71" y="1"/>
                    <a:pt x="0" y="72"/>
                    <a:pt x="0" y="155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691" y="322"/>
                  </a:lnTo>
                  <a:cubicBezTo>
                    <a:pt x="774" y="322"/>
                    <a:pt x="845" y="251"/>
                    <a:pt x="845" y="155"/>
                  </a:cubicBezTo>
                  <a:cubicBezTo>
                    <a:pt x="845" y="72"/>
                    <a:pt x="774" y="1"/>
                    <a:pt x="6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0"/>
            <p:cNvSpPr/>
            <p:nvPr/>
          </p:nvSpPr>
          <p:spPr>
            <a:xfrm>
              <a:off x="966071" y="1579473"/>
              <a:ext cx="32241" cy="32241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691" y="310"/>
                  </a:moveTo>
                  <a:lnTo>
                    <a:pt x="691" y="691"/>
                  </a:lnTo>
                  <a:lnTo>
                    <a:pt x="310" y="691"/>
                  </a:lnTo>
                  <a:lnTo>
                    <a:pt x="310" y="310"/>
                  </a:lnTo>
                  <a:close/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lnTo>
                    <a:pt x="0" y="845"/>
                  </a:lnTo>
                  <a:cubicBezTo>
                    <a:pt x="0" y="941"/>
                    <a:pt x="72" y="1012"/>
                    <a:pt x="167" y="1012"/>
                  </a:cubicBezTo>
                  <a:lnTo>
                    <a:pt x="846" y="1012"/>
                  </a:lnTo>
                  <a:cubicBezTo>
                    <a:pt x="941" y="1012"/>
                    <a:pt x="1012" y="941"/>
                    <a:pt x="1012" y="845"/>
                  </a:cubicBezTo>
                  <a:lnTo>
                    <a:pt x="1012" y="167"/>
                  </a:lnTo>
                  <a:cubicBezTo>
                    <a:pt x="1000" y="71"/>
                    <a:pt x="941" y="0"/>
                    <a:pt x="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4" name="Google Shape;244;p41"/>
          <p:cNvGraphicFramePr/>
          <p:nvPr/>
        </p:nvGraphicFramePr>
        <p:xfrm>
          <a:off x="731520" y="1097280"/>
          <a:ext cx="7772425" cy="3736025"/>
        </p:xfrm>
        <a:graphic>
          <a:graphicData uri="http://schemas.openxmlformats.org/drawingml/2006/table">
            <a:tbl>
              <a:tblPr>
                <a:noFill/>
                <a:tableStyleId>{D88C9012-98DE-44D7-A648-14E099C4C39C}</a:tableStyleId>
              </a:tblPr>
              <a:tblGrid>
                <a:gridCol w="1478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6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07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77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Prompt"/>
                          <a:ea typeface="Prompt"/>
                          <a:cs typeface="Prompt"/>
                          <a:sym typeface="Prompt"/>
                        </a:rPr>
                        <a:t>Current</a:t>
                      </a:r>
                      <a:endParaRPr b="1">
                        <a:solidFill>
                          <a:schemeClr val="dk1"/>
                        </a:solidFill>
                        <a:latin typeface="Prompt"/>
                        <a:ea typeface="Prompt"/>
                        <a:cs typeface="Prompt"/>
                        <a:sym typeface="Promp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chemeClr val="dk1"/>
                          </a:solidFill>
                          <a:latin typeface="Prompt"/>
                          <a:ea typeface="Prompt"/>
                          <a:cs typeface="Prompt"/>
                          <a:sym typeface="Prompt"/>
                        </a:rPr>
                        <a:t>Blumira</a:t>
                      </a:r>
                      <a:endParaRPr b="1" dirty="0">
                        <a:solidFill>
                          <a:schemeClr val="dk1"/>
                        </a:solidFill>
                        <a:latin typeface="Prompt"/>
                        <a:ea typeface="Prompt"/>
                        <a:cs typeface="Prompt"/>
                        <a:sym typeface="Promp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Prompt"/>
                          <a:ea typeface="Prompt"/>
                          <a:cs typeface="Prompt"/>
                          <a:sym typeface="Prompt"/>
                        </a:rPr>
                        <a:t>Capability</a:t>
                      </a:r>
                      <a:endParaRPr b="1">
                        <a:solidFill>
                          <a:schemeClr val="dk1"/>
                        </a:solidFill>
                        <a:latin typeface="Prompt"/>
                        <a:ea typeface="Prompt"/>
                        <a:cs typeface="Prompt"/>
                        <a:sym typeface="Promp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8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🚫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✅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Centralized, offsite, immutable, security/audit log repository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1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🚫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✅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Security/audit log retention for 1 year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8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🚫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✅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Logs are automatically parsed, correlated, and available for query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8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🚫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✅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Windows hosts have security logging enabled beyond the defaults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8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🚫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✅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Security logs are centrally collected for on-premises applications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8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🚫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✅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Security logs are centrally collected for cloud applications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45" name="Google Shape;245;p41"/>
          <p:cNvSpPr txBox="1">
            <a:spLocks noGrp="1"/>
          </p:cNvSpPr>
          <p:nvPr>
            <p:ph type="ctrTitle"/>
          </p:nvPr>
        </p:nvSpPr>
        <p:spPr>
          <a:xfrm>
            <a:off x="604675" y="341600"/>
            <a:ext cx="5418900" cy="6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Assessment: Logging</a:t>
            </a:r>
            <a:endParaRPr/>
          </a:p>
        </p:txBody>
      </p:sp>
      <p:sp>
        <p:nvSpPr>
          <p:cNvPr id="246" name="Google Shape;246;p41"/>
          <p:cNvSpPr/>
          <p:nvPr/>
        </p:nvSpPr>
        <p:spPr>
          <a:xfrm>
            <a:off x="7783200" y="4622875"/>
            <a:ext cx="985500" cy="419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2"/>
          <p:cNvSpPr/>
          <p:nvPr/>
        </p:nvSpPr>
        <p:spPr>
          <a:xfrm>
            <a:off x="7783200" y="4622875"/>
            <a:ext cx="985500" cy="419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252" name="Google Shape;252;p42"/>
          <p:cNvGraphicFramePr/>
          <p:nvPr/>
        </p:nvGraphicFramePr>
        <p:xfrm>
          <a:off x="731520" y="1097280"/>
          <a:ext cx="7772400" cy="4004520"/>
        </p:xfrm>
        <a:graphic>
          <a:graphicData uri="http://schemas.openxmlformats.org/drawingml/2006/table">
            <a:tbl>
              <a:tblPr>
                <a:noFill/>
                <a:tableStyleId>{D88C9012-98DE-44D7-A648-14E099C4C39C}</a:tableStyleId>
              </a:tblPr>
              <a:tblGrid>
                <a:gridCol w="1478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6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07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41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chemeClr val="dk1"/>
                          </a:solidFill>
                          <a:latin typeface="Prompt"/>
                          <a:ea typeface="Prompt"/>
                          <a:cs typeface="Prompt"/>
                          <a:sym typeface="Prompt"/>
                        </a:rPr>
                        <a:t>Current</a:t>
                      </a:r>
                      <a:endParaRPr b="1" dirty="0">
                        <a:solidFill>
                          <a:schemeClr val="dk1"/>
                        </a:solidFill>
                        <a:latin typeface="Prompt"/>
                        <a:ea typeface="Prompt"/>
                        <a:cs typeface="Prompt"/>
                        <a:sym typeface="Promp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chemeClr val="dk1"/>
                          </a:solidFill>
                          <a:latin typeface="Prompt"/>
                          <a:ea typeface="Prompt"/>
                          <a:cs typeface="Prompt"/>
                          <a:sym typeface="Prompt"/>
                        </a:rPr>
                        <a:t>Blumira</a:t>
                      </a:r>
                      <a:endParaRPr b="1" dirty="0">
                        <a:solidFill>
                          <a:schemeClr val="dk1"/>
                        </a:solidFill>
                        <a:latin typeface="Prompt"/>
                        <a:ea typeface="Prompt"/>
                        <a:cs typeface="Prompt"/>
                        <a:sym typeface="Promp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Prompt"/>
                          <a:ea typeface="Prompt"/>
                          <a:cs typeface="Prompt"/>
                          <a:sym typeface="Prompt"/>
                        </a:rPr>
                        <a:t>Capability</a:t>
                      </a:r>
                      <a:endParaRPr b="1">
                        <a:solidFill>
                          <a:schemeClr val="dk1"/>
                        </a:solidFill>
                        <a:latin typeface="Prompt"/>
                        <a:ea typeface="Prompt"/>
                        <a:cs typeface="Prompt"/>
                        <a:sym typeface="Promp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6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/>
                        <a:t>🚫</a:t>
                      </a:r>
                      <a:endParaRPr sz="2000" dirty="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/>
                        <a:t>✅</a:t>
                      </a:r>
                      <a:endParaRPr sz="2000" dirty="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Central log monitoring for threats across your environment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6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🚫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✅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Advanced detection rules applied to centralized log data</a:t>
                      </a:r>
                      <a:endParaRPr sz="12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6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🚫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✅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Correlated third-party threat intelligence to detect threats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6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🚫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✅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Automated matching of event and threat information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95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🚫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✅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Honeypot(s) deployed for internal reconnaissance detection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95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🚫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✅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Active detection of threats at border gateways &amp; firewalls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47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🚫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✅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Detection of common misconfigurations in M365, Windows and/or Linux systems (Elevated Admin Priv, inbox forwarding, internet-accessible RDP or SMB etc.)</a:t>
                      </a:r>
                      <a:endParaRPr sz="12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53" name="Google Shape;253;p42"/>
          <p:cNvSpPr txBox="1">
            <a:spLocks noGrp="1"/>
          </p:cNvSpPr>
          <p:nvPr>
            <p:ph type="ctrTitle"/>
          </p:nvPr>
        </p:nvSpPr>
        <p:spPr>
          <a:xfrm>
            <a:off x="604674" y="341600"/>
            <a:ext cx="7899245" cy="6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Assessment: Threat Detection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8" name="Google Shape;258;p43"/>
          <p:cNvGraphicFramePr/>
          <p:nvPr/>
        </p:nvGraphicFramePr>
        <p:xfrm>
          <a:off x="731520" y="1097280"/>
          <a:ext cx="7772400" cy="3492075"/>
        </p:xfrm>
        <a:graphic>
          <a:graphicData uri="http://schemas.openxmlformats.org/drawingml/2006/table">
            <a:tbl>
              <a:tblPr>
                <a:noFill/>
                <a:tableStyleId>{D88C9012-98DE-44D7-A648-14E099C4C39C}</a:tableStyleId>
              </a:tblPr>
              <a:tblGrid>
                <a:gridCol w="147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8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1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50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Prompt"/>
                          <a:ea typeface="Prompt"/>
                          <a:cs typeface="Prompt"/>
                          <a:sym typeface="Prompt"/>
                        </a:rPr>
                        <a:t>Current</a:t>
                      </a:r>
                      <a:endParaRPr b="1">
                        <a:solidFill>
                          <a:schemeClr val="dk1"/>
                        </a:solidFill>
                        <a:latin typeface="Prompt"/>
                        <a:ea typeface="Prompt"/>
                        <a:cs typeface="Prompt"/>
                        <a:sym typeface="Promp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chemeClr val="dk1"/>
                          </a:solidFill>
                          <a:latin typeface="Prompt"/>
                          <a:ea typeface="Prompt"/>
                          <a:cs typeface="Prompt"/>
                          <a:sym typeface="Prompt"/>
                        </a:rPr>
                        <a:t>Blumira</a:t>
                      </a:r>
                      <a:endParaRPr b="1" dirty="0">
                        <a:solidFill>
                          <a:schemeClr val="dk1"/>
                        </a:solidFill>
                        <a:latin typeface="Prompt"/>
                        <a:ea typeface="Prompt"/>
                        <a:cs typeface="Prompt"/>
                        <a:sym typeface="Promp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Prompt"/>
                          <a:ea typeface="Prompt"/>
                          <a:cs typeface="Prompt"/>
                          <a:sym typeface="Prompt"/>
                        </a:rPr>
                        <a:t>Capability</a:t>
                      </a:r>
                      <a:endParaRPr b="1">
                        <a:solidFill>
                          <a:schemeClr val="dk1"/>
                        </a:solidFill>
                        <a:latin typeface="Prompt"/>
                        <a:ea typeface="Prompt"/>
                        <a:cs typeface="Prompt"/>
                        <a:sym typeface="Promp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🚫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✅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Active detection for indicators of data exfiltration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🚫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✅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Active detection for identity attacks such as password spraying and/or credential compromise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🚫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✅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Phishing / DNS site detection from Windows and Azure logs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🚫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✅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Detection of newly created Domain administrator accounts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🚫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✅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Detection of Lateral movement tools (mimikatz, PSExec, LoL techniques, abuse of PowerShell)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🚫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✅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Active detection of Clearing of Log Events across cloud and on-prem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59" name="Google Shape;259;p43"/>
          <p:cNvSpPr txBox="1">
            <a:spLocks noGrp="1"/>
          </p:cNvSpPr>
          <p:nvPr>
            <p:ph type="ctrTitle"/>
          </p:nvPr>
        </p:nvSpPr>
        <p:spPr>
          <a:xfrm>
            <a:off x="604675" y="341600"/>
            <a:ext cx="7427700" cy="6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Assessment: Threat Detection, Cont.</a:t>
            </a:r>
            <a:endParaRPr/>
          </a:p>
        </p:txBody>
      </p:sp>
      <p:sp>
        <p:nvSpPr>
          <p:cNvPr id="260" name="Google Shape;260;p43"/>
          <p:cNvSpPr/>
          <p:nvPr/>
        </p:nvSpPr>
        <p:spPr>
          <a:xfrm>
            <a:off x="7783200" y="4622875"/>
            <a:ext cx="985500" cy="419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5" name="Google Shape;265;p44"/>
          <p:cNvGraphicFramePr/>
          <p:nvPr/>
        </p:nvGraphicFramePr>
        <p:xfrm>
          <a:off x="731520" y="1097280"/>
          <a:ext cx="7772400" cy="3677720"/>
        </p:xfrm>
        <a:graphic>
          <a:graphicData uri="http://schemas.openxmlformats.org/drawingml/2006/table">
            <a:tbl>
              <a:tblPr>
                <a:noFill/>
                <a:tableStyleId>{D88C9012-98DE-44D7-A648-14E099C4C39C}</a:tableStyleId>
              </a:tblPr>
              <a:tblGrid>
                <a:gridCol w="1478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15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54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Prompt"/>
                          <a:ea typeface="Prompt"/>
                          <a:cs typeface="Prompt"/>
                          <a:sym typeface="Prompt"/>
                        </a:rPr>
                        <a:t>Current</a:t>
                      </a:r>
                      <a:endParaRPr b="1">
                        <a:solidFill>
                          <a:schemeClr val="dk1"/>
                        </a:solidFill>
                        <a:latin typeface="Prompt"/>
                        <a:ea typeface="Prompt"/>
                        <a:cs typeface="Prompt"/>
                        <a:sym typeface="Promp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chemeClr val="dk1"/>
                          </a:solidFill>
                          <a:latin typeface="Prompt"/>
                          <a:ea typeface="Prompt"/>
                          <a:cs typeface="Prompt"/>
                          <a:sym typeface="Prompt"/>
                        </a:rPr>
                        <a:t>Blumira</a:t>
                      </a:r>
                      <a:endParaRPr b="1" dirty="0">
                        <a:solidFill>
                          <a:schemeClr val="dk1"/>
                        </a:solidFill>
                        <a:latin typeface="Prompt"/>
                        <a:ea typeface="Prompt"/>
                        <a:cs typeface="Prompt"/>
                        <a:sym typeface="Promp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Prompt"/>
                          <a:ea typeface="Prompt"/>
                          <a:cs typeface="Prompt"/>
                          <a:sym typeface="Prompt"/>
                        </a:rPr>
                        <a:t>Capability</a:t>
                      </a:r>
                      <a:endParaRPr b="1">
                        <a:solidFill>
                          <a:schemeClr val="dk1"/>
                        </a:solidFill>
                        <a:latin typeface="Prompt"/>
                        <a:ea typeface="Prompt"/>
                        <a:cs typeface="Prompt"/>
                        <a:sym typeface="Promp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8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🚫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✅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24/7 SecOps guided response available for critical alerts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8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🚫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✅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Alerting is prioritized and consolidated to speed remediation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32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🚫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✅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Only actionable threats are surfaced to reduce the noise of non-actionable information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38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🚫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✅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Alerts are delivered instantaneously, without delay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32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🚫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✅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Configurable alert options (email, phone call, SMS) based on alert type and priority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32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🚫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✅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Alerts provide direct link back to evidence, threat details and actionable playbooks on how to respond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66" name="Google Shape;266;p44"/>
          <p:cNvSpPr txBox="1">
            <a:spLocks noGrp="1"/>
          </p:cNvSpPr>
          <p:nvPr>
            <p:ph type="ctrTitle"/>
          </p:nvPr>
        </p:nvSpPr>
        <p:spPr>
          <a:xfrm>
            <a:off x="604675" y="341600"/>
            <a:ext cx="5418900" cy="6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Assessment: Alerting</a:t>
            </a:r>
            <a:endParaRPr/>
          </a:p>
        </p:txBody>
      </p:sp>
      <p:sp>
        <p:nvSpPr>
          <p:cNvPr id="267" name="Google Shape;267;p44"/>
          <p:cNvSpPr/>
          <p:nvPr/>
        </p:nvSpPr>
        <p:spPr>
          <a:xfrm>
            <a:off x="7783200" y="4622875"/>
            <a:ext cx="985500" cy="419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2" name="Google Shape;272;p45"/>
          <p:cNvGraphicFramePr/>
          <p:nvPr/>
        </p:nvGraphicFramePr>
        <p:xfrm>
          <a:off x="731520" y="1097280"/>
          <a:ext cx="7772400" cy="3867635"/>
        </p:xfrm>
        <a:graphic>
          <a:graphicData uri="http://schemas.openxmlformats.org/drawingml/2006/table">
            <a:tbl>
              <a:tblPr>
                <a:noFill/>
                <a:tableStyleId>{D88C9012-98DE-44D7-A648-14E099C4C39C}</a:tableStyleId>
              </a:tblPr>
              <a:tblGrid>
                <a:gridCol w="1478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8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15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90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Prompt"/>
                          <a:ea typeface="Prompt"/>
                          <a:cs typeface="Prompt"/>
                          <a:sym typeface="Prompt"/>
                        </a:rPr>
                        <a:t>Current</a:t>
                      </a:r>
                      <a:endParaRPr b="1">
                        <a:solidFill>
                          <a:schemeClr val="dk1"/>
                        </a:solidFill>
                        <a:latin typeface="Prompt"/>
                        <a:ea typeface="Prompt"/>
                        <a:cs typeface="Prompt"/>
                        <a:sym typeface="Promp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chemeClr val="dk1"/>
                          </a:solidFill>
                          <a:latin typeface="Prompt"/>
                          <a:ea typeface="Prompt"/>
                          <a:cs typeface="Prompt"/>
                          <a:sym typeface="Prompt"/>
                        </a:rPr>
                        <a:t>Blumira</a:t>
                      </a:r>
                      <a:endParaRPr b="1" dirty="0">
                        <a:solidFill>
                          <a:schemeClr val="dk1"/>
                        </a:solidFill>
                        <a:latin typeface="Prompt"/>
                        <a:ea typeface="Prompt"/>
                        <a:cs typeface="Prompt"/>
                        <a:sym typeface="Promp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Prompt"/>
                          <a:ea typeface="Prompt"/>
                          <a:cs typeface="Prompt"/>
                          <a:sym typeface="Prompt"/>
                        </a:rPr>
                        <a:t>Capability</a:t>
                      </a:r>
                      <a:endParaRPr b="1">
                        <a:solidFill>
                          <a:schemeClr val="dk1"/>
                        </a:solidFill>
                        <a:latin typeface="Prompt"/>
                        <a:ea typeface="Prompt"/>
                        <a:cs typeface="Prompt"/>
                        <a:sym typeface="Promp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🚫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✅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Easily create custom reports helpful in proving compliance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3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🚫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✅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Access to pre-built reports helpful for audit / proving compliance 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1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🚫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✅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Scheduled delivery of recurring audit/compliance reports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4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🚫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✅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Offsite 1 year retention of your security/audit logs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97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🚫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✅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Audit new domain administrator account creation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🚫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✅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Ability to export logs to CSV or JSON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97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🚫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✅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Logs can’t be modified by administrators or attackers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73" name="Google Shape;273;p45"/>
          <p:cNvSpPr txBox="1">
            <a:spLocks noGrp="1"/>
          </p:cNvSpPr>
          <p:nvPr>
            <p:ph type="ctrTitle"/>
          </p:nvPr>
        </p:nvSpPr>
        <p:spPr>
          <a:xfrm>
            <a:off x="604675" y="341600"/>
            <a:ext cx="6534300" cy="6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Assessment: Audit/Compliance</a:t>
            </a:r>
            <a:endParaRPr/>
          </a:p>
        </p:txBody>
      </p:sp>
      <p:sp>
        <p:nvSpPr>
          <p:cNvPr id="274" name="Google Shape;274;p45"/>
          <p:cNvSpPr/>
          <p:nvPr/>
        </p:nvSpPr>
        <p:spPr>
          <a:xfrm>
            <a:off x="7783200" y="4622875"/>
            <a:ext cx="985500" cy="419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9" name="Google Shape;279;p46"/>
          <p:cNvGraphicFramePr/>
          <p:nvPr>
            <p:extLst>
              <p:ext uri="{D42A27DB-BD31-4B8C-83A1-F6EECF244321}">
                <p14:modId xmlns:p14="http://schemas.microsoft.com/office/powerpoint/2010/main" val="167939541"/>
              </p:ext>
            </p:extLst>
          </p:nvPr>
        </p:nvGraphicFramePr>
        <p:xfrm>
          <a:off x="731520" y="1097280"/>
          <a:ext cx="7772400" cy="3482435"/>
        </p:xfrm>
        <a:graphic>
          <a:graphicData uri="http://schemas.openxmlformats.org/drawingml/2006/table">
            <a:tbl>
              <a:tblPr>
                <a:noFill/>
                <a:tableStyleId>{D88C9012-98DE-44D7-A648-14E099C4C39C}</a:tableStyleId>
              </a:tblPr>
              <a:tblGrid>
                <a:gridCol w="1478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8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15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5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Prompt"/>
                          <a:ea typeface="Prompt"/>
                          <a:cs typeface="Prompt"/>
                          <a:sym typeface="Prompt"/>
                        </a:rPr>
                        <a:t>Current</a:t>
                      </a:r>
                      <a:endParaRPr b="1">
                        <a:solidFill>
                          <a:schemeClr val="dk1"/>
                        </a:solidFill>
                        <a:latin typeface="Prompt"/>
                        <a:ea typeface="Prompt"/>
                        <a:cs typeface="Prompt"/>
                        <a:sym typeface="Promp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chemeClr val="dk1"/>
                          </a:solidFill>
                          <a:latin typeface="Prompt"/>
                          <a:ea typeface="Prompt"/>
                          <a:cs typeface="Prompt"/>
                          <a:sym typeface="Prompt"/>
                        </a:rPr>
                        <a:t>Blumira</a:t>
                      </a:r>
                      <a:endParaRPr b="1" dirty="0">
                        <a:solidFill>
                          <a:schemeClr val="dk1"/>
                        </a:solidFill>
                        <a:latin typeface="Prompt"/>
                        <a:ea typeface="Prompt"/>
                        <a:cs typeface="Prompt"/>
                        <a:sym typeface="Promp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Prompt"/>
                          <a:ea typeface="Prompt"/>
                          <a:cs typeface="Prompt"/>
                          <a:sym typeface="Prompt"/>
                        </a:rPr>
                        <a:t>Capability</a:t>
                      </a:r>
                      <a:endParaRPr b="1">
                        <a:solidFill>
                          <a:schemeClr val="dk1"/>
                        </a:solidFill>
                        <a:latin typeface="Prompt"/>
                        <a:ea typeface="Prompt"/>
                        <a:cs typeface="Prompt"/>
                        <a:sym typeface="Promp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ED6D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9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🚫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✅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Guided response playbooks can be easily followed to remediate the threats identified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4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/>
                        <a:t>🚫</a:t>
                      </a:r>
                      <a:endParaRPr sz="2000" dirty="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/>
                        <a:t>✅</a:t>
                      </a:r>
                      <a:endParaRPr sz="2000" dirty="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Automated blocking of security threats on your internet gateway </a:t>
                      </a:r>
                      <a:r>
                        <a:rPr lang="en" sz="1300" u="sng" dirty="0">
                          <a:solidFill>
                            <a:schemeClr val="hlink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hlinkClick r:id="rId3"/>
                        </a:rPr>
                        <a:t>(For supported Firewalls)</a:t>
                      </a:r>
                      <a:endParaRPr sz="13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4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/>
                        <a:t>🚫</a:t>
                      </a:r>
                      <a:endParaRPr sz="2000" dirty="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/>
                        <a:t>✅</a:t>
                      </a:r>
                      <a:endParaRPr sz="2000" dirty="0"/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Automated Host Isolation to contain threats instantly</a:t>
                      </a:r>
                      <a:endParaRPr sz="13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242865"/>
                  </a:ext>
                </a:extLst>
              </a:tr>
              <a:tr h="4469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🚫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✅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Response playbooks can be used with basic IT helpdesk skills</a:t>
                      </a:r>
                      <a:endParaRPr sz="13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9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🚫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✅</a:t>
                      </a:r>
                      <a:endParaRPr sz="200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Role-based administration for responders to enable IT and/or third party providers to interact and respond with the security team</a:t>
                      </a:r>
                      <a:endParaRPr sz="13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80" name="Google Shape;280;p46"/>
          <p:cNvSpPr txBox="1">
            <a:spLocks noGrp="1"/>
          </p:cNvSpPr>
          <p:nvPr>
            <p:ph type="ctrTitle"/>
          </p:nvPr>
        </p:nvSpPr>
        <p:spPr>
          <a:xfrm>
            <a:off x="604674" y="341600"/>
            <a:ext cx="7899245" cy="6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Assessment: Threat Response</a:t>
            </a:r>
            <a:endParaRPr dirty="0"/>
          </a:p>
        </p:txBody>
      </p:sp>
      <p:sp>
        <p:nvSpPr>
          <p:cNvPr id="281" name="Google Shape;281;p46"/>
          <p:cNvSpPr/>
          <p:nvPr/>
        </p:nvSpPr>
        <p:spPr>
          <a:xfrm>
            <a:off x="7783200" y="4622875"/>
            <a:ext cx="985500" cy="419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itch Deck Template">
  <a:themeElements>
    <a:clrScheme name="Simple Light">
      <a:dk1>
        <a:srgbClr val="2E2E2E"/>
      </a:dk1>
      <a:lt1>
        <a:srgbClr val="FFFFFF"/>
      </a:lt1>
      <a:dk2>
        <a:srgbClr val="3B3B3B"/>
      </a:dk2>
      <a:lt2>
        <a:srgbClr val="F4F6F8"/>
      </a:lt2>
      <a:accent1>
        <a:srgbClr val="3F7EF8"/>
      </a:accent1>
      <a:accent2>
        <a:srgbClr val="E3ECFE"/>
      </a:accent2>
      <a:accent3>
        <a:srgbClr val="3B3B3B"/>
      </a:accent3>
      <a:accent4>
        <a:srgbClr val="3F7EF8"/>
      </a:accent4>
      <a:accent5>
        <a:srgbClr val="122240"/>
      </a:accent5>
      <a:accent6>
        <a:srgbClr val="727272"/>
      </a:accent6>
      <a:hlink>
        <a:srgbClr val="3BB27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987</Words>
  <Application>Microsoft Macintosh PowerPoint</Application>
  <PresentationFormat>On-screen Show (16:9)</PresentationFormat>
  <Paragraphs>242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Work Sans ExtraBold</vt:lpstr>
      <vt:lpstr>Barlow Medium</vt:lpstr>
      <vt:lpstr>Open Sans</vt:lpstr>
      <vt:lpstr>Arial</vt:lpstr>
      <vt:lpstr>Rubik</vt:lpstr>
      <vt:lpstr>Questrial</vt:lpstr>
      <vt:lpstr>Prompt</vt:lpstr>
      <vt:lpstr>Simple Light</vt:lpstr>
      <vt:lpstr>Pitch Deck Template</vt:lpstr>
      <vt:lpstr>Security Gap Assessment For [Company Name]</vt:lpstr>
      <vt:lpstr>Why Logging, Detection &amp; Response?</vt:lpstr>
      <vt:lpstr>Where Are Your Gaps Today?</vt:lpstr>
      <vt:lpstr>Assessment: Logging</vt:lpstr>
      <vt:lpstr>Assessment: Threat Detection</vt:lpstr>
      <vt:lpstr>Assessment: Threat Detection, Cont.</vt:lpstr>
      <vt:lpstr>Assessment: Alerting</vt:lpstr>
      <vt:lpstr>Assessment: Audit/Compliance</vt:lpstr>
      <vt:lpstr>Assessment: Threat Response</vt:lpstr>
      <vt:lpstr>Assessment: Monitoring</vt:lpstr>
      <vt:lpstr>Our Recommendations</vt:lpstr>
      <vt:lpstr>Free vs Paid Editions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Security Gap Assessment For [Company Name]</dc:title>
  <cp:lastModifiedBy>Jeremy Young</cp:lastModifiedBy>
  <cp:revision>2</cp:revision>
  <dcterms:modified xsi:type="dcterms:W3CDTF">2023-06-24T13:27:15Z</dcterms:modified>
</cp:coreProperties>
</file>